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7.jpg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8"/>
  </p:notesMasterIdLst>
  <p:handoutMasterIdLst>
    <p:handoutMasterId r:id="rId79"/>
  </p:handoutMasterIdLst>
  <p:sldIdLst>
    <p:sldId id="558" r:id="rId2"/>
    <p:sldId id="276" r:id="rId3"/>
    <p:sldId id="353" r:id="rId4"/>
    <p:sldId id="493" r:id="rId5"/>
    <p:sldId id="564" r:id="rId6"/>
    <p:sldId id="494" r:id="rId7"/>
    <p:sldId id="495" r:id="rId8"/>
    <p:sldId id="497" r:id="rId9"/>
    <p:sldId id="498" r:id="rId10"/>
    <p:sldId id="499" r:id="rId11"/>
    <p:sldId id="500" r:id="rId12"/>
    <p:sldId id="496" r:id="rId13"/>
    <p:sldId id="501" r:id="rId14"/>
    <p:sldId id="502" r:id="rId15"/>
    <p:sldId id="503" r:id="rId16"/>
    <p:sldId id="504" r:id="rId17"/>
    <p:sldId id="506" r:id="rId18"/>
    <p:sldId id="507" r:id="rId19"/>
    <p:sldId id="560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15" r:id="rId28"/>
    <p:sldId id="516" r:id="rId29"/>
    <p:sldId id="517" r:id="rId30"/>
    <p:sldId id="559" r:id="rId31"/>
    <p:sldId id="518" r:id="rId32"/>
    <p:sldId id="519" r:id="rId33"/>
    <p:sldId id="521" r:id="rId34"/>
    <p:sldId id="556" r:id="rId35"/>
    <p:sldId id="520" r:id="rId36"/>
    <p:sldId id="554" r:id="rId37"/>
    <p:sldId id="522" r:id="rId38"/>
    <p:sldId id="557" r:id="rId39"/>
    <p:sldId id="523" r:id="rId40"/>
    <p:sldId id="505" r:id="rId41"/>
    <p:sldId id="524" r:id="rId42"/>
    <p:sldId id="525" r:id="rId43"/>
    <p:sldId id="526" r:id="rId44"/>
    <p:sldId id="527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546" r:id="rId64"/>
    <p:sldId id="547" r:id="rId65"/>
    <p:sldId id="548" r:id="rId66"/>
    <p:sldId id="549" r:id="rId67"/>
    <p:sldId id="550" r:id="rId68"/>
    <p:sldId id="555" r:id="rId69"/>
    <p:sldId id="551" r:id="rId70"/>
    <p:sldId id="552" r:id="rId71"/>
    <p:sldId id="553" r:id="rId72"/>
    <p:sldId id="349" r:id="rId73"/>
    <p:sldId id="401" r:id="rId74"/>
    <p:sldId id="563" r:id="rId75"/>
    <p:sldId id="562" r:id="rId76"/>
    <p:sldId id="29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558"/>
            <p14:sldId id="276"/>
          </p14:sldIdLst>
        </p14:section>
        <p14:section name="1. Basic networking concepts" id="{BC4A3995-4CED-4320-A673-95328C9C809D}">
          <p14:sldIdLst>
            <p14:sldId id="353"/>
            <p14:sldId id="493"/>
            <p14:sldId id="564"/>
            <p14:sldId id="494"/>
            <p14:sldId id="495"/>
            <p14:sldId id="497"/>
            <p14:sldId id="498"/>
            <p14:sldId id="499"/>
            <p14:sldId id="500"/>
            <p14:sldId id="496"/>
            <p14:sldId id="501"/>
            <p14:sldId id="502"/>
            <p14:sldId id="503"/>
            <p14:sldId id="504"/>
            <p14:sldId id="506"/>
            <p14:sldId id="507"/>
            <p14:sldId id="560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59"/>
            <p14:sldId id="518"/>
            <p14:sldId id="519"/>
            <p14:sldId id="521"/>
            <p14:sldId id="556"/>
            <p14:sldId id="520"/>
            <p14:sldId id="554"/>
            <p14:sldId id="522"/>
            <p14:sldId id="557"/>
          </p14:sldIdLst>
        </p14:section>
        <p14:section name="2. IP and MAC addresses" id="{EE7EC8F3-79E7-4074-AECA-AA377EFF6C68}">
          <p14:sldIdLst>
            <p14:sldId id="523"/>
            <p14:sldId id="505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3. Traffic Types" id="{FBD5404B-393F-48EB-941F-C53A5AB3F00A}">
          <p14:sldIdLst>
            <p14:sldId id="530"/>
            <p14:sldId id="531"/>
            <p14:sldId id="532"/>
            <p14:sldId id="533"/>
            <p14:sldId id="534"/>
            <p14:sldId id="535"/>
            <p14:sldId id="536"/>
          </p14:sldIdLst>
        </p14:section>
        <p14:section name="4. OSI and TCP/IP models" id="{CBB6B7B5-FF46-4063-9B6D-C809FFB2F2B6}">
          <p14:sldIdLst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5"/>
            <p14:sldId id="551"/>
            <p14:sldId id="552"/>
          </p14:sldIdLst>
        </p14:section>
        <p14:section name="5. Cisco Packet Tracer - Introduction" id="{F554FF83-4835-4B21-8CEF-9576FA2CDBDF}">
          <p14:sldIdLst>
            <p14:sldId id="553"/>
          </p14:sldIdLst>
        </p14:section>
        <p14:section name="Conclusion" id="{10E03AB1-9AA8-4E86-9A64-D741901E50A2}">
          <p14:sldIdLst>
            <p14:sldId id="349"/>
            <p14:sldId id="401"/>
            <p14:sldId id="563"/>
            <p14:sldId id="56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4654" autoAdjust="0"/>
  </p:normalViewPr>
  <p:slideViewPr>
    <p:cSldViewPr snapToGrid="0" showGuides="1">
      <p:cViewPr varScale="1">
        <p:scale>
          <a:sx n="81" d="100"/>
          <a:sy n="81" d="100"/>
        </p:scale>
        <p:origin x="821" y="53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2022-04-19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42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1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6468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44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5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2204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59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0348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8735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2022-04-19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1" r:id="rId2"/>
    <p:sldLayoutId id="2147483677" r:id="rId3"/>
    <p:sldLayoutId id="2147483692" r:id="rId4"/>
    <p:sldLayoutId id="2147483678" r:id="rId5"/>
    <p:sldLayoutId id="2147483679" r:id="rId6"/>
    <p:sldLayoutId id="2147483680" r:id="rId7"/>
    <p:sldLayoutId id="2147483681" r:id="rId8"/>
    <p:sldLayoutId id="2147483690" r:id="rId9"/>
    <p:sldLayoutId id="2147483682" r:id="rId10"/>
    <p:sldLayoutId id="2147483683" r:id="rId11"/>
    <p:sldLayoutId id="2147483694" r:id="rId12"/>
    <p:sldLayoutId id="2147483684" r:id="rId13"/>
    <p:sldLayoutId id="2147483685" r:id="rId14"/>
    <p:sldLayoutId id="2147483693" r:id="rId15"/>
    <p:sldLayoutId id="2147483686" r:id="rId16"/>
    <p:sldLayoutId id="2147483688" r:id="rId17"/>
    <p:sldLayoutId id="2147483689" r:id="rId18"/>
    <p:sldLayoutId id="2147483687" r:id="rId19"/>
    <p:sldLayoutId id="2147483696" r:id="rId20"/>
    <p:sldLayoutId id="2147483697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116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111.png"/><Relationship Id="rId21" Type="http://schemas.openxmlformats.org/officeDocument/2006/relationships/image" Target="../media/image120.png"/><Relationship Id="rId7" Type="http://schemas.openxmlformats.org/officeDocument/2006/relationships/image" Target="../media/image113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115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112.png"/><Relationship Id="rId15" Type="http://schemas.openxmlformats.org/officeDocument/2006/relationships/image" Target="../media/image117.jpeg"/><Relationship Id="rId23" Type="http://schemas.openxmlformats.org/officeDocument/2006/relationships/image" Target="../media/image121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119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114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virtualracingschool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4.png"/><Relationship Id="rId4" Type="http://schemas.openxmlformats.org/officeDocument/2006/relationships/hyperlink" Target="https://www.youtube.com/c/CodeItUpwithIvo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73B2DB-3EA7-4A62-B5E2-90A850BF7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5075"/>
          <a:stretch>
            <a:fillRect/>
          </a:stretch>
        </p:blipFill>
        <p:spPr>
          <a:xfrm>
            <a:off x="3429824" y="1915295"/>
            <a:ext cx="5439372" cy="2325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056790"/>
            <a:ext cx="10965303" cy="882654"/>
          </a:xfrm>
        </p:spPr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Lecture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132769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Introduction to Networking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68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5" y="1358589"/>
            <a:ext cx="5507349" cy="4863659"/>
          </a:xfrm>
        </p:spPr>
        <p:txBody>
          <a:bodyPr/>
          <a:lstStyle/>
          <a:p>
            <a:r>
              <a:rPr lang="en-US" dirty="0"/>
              <a:t>Links two or more </a:t>
            </a:r>
            <a:br>
              <a:rPr lang="en-US" dirty="0"/>
            </a:br>
            <a:r>
              <a:rPr lang="en-US" dirty="0"/>
              <a:t>devices using a wireless </a:t>
            </a:r>
            <a:br>
              <a:rPr lang="en-US" dirty="0"/>
            </a:br>
            <a:r>
              <a:rPr lang="en-US" dirty="0"/>
              <a:t>distribution method</a:t>
            </a:r>
          </a:p>
          <a:p>
            <a:r>
              <a:rPr lang="en-US" dirty="0"/>
              <a:t>Operates within limited </a:t>
            </a:r>
            <a:br>
              <a:rPr lang="en-US" dirty="0"/>
            </a:br>
            <a:r>
              <a:rPr lang="en-US" dirty="0"/>
              <a:t>area 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Local Area Network (WLAN)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CFB3BC-16C7-434C-AF9B-B0B7EA9FF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8" y="1430835"/>
            <a:ext cx="5984994" cy="4612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414598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Provides block-level </a:t>
            </a:r>
            <a:br>
              <a:rPr lang="en-US" dirty="0"/>
            </a:br>
            <a:r>
              <a:rPr lang="en-US" dirty="0"/>
              <a:t>network access to storage</a:t>
            </a:r>
          </a:p>
          <a:p>
            <a:r>
              <a:rPr lang="en-US" dirty="0"/>
              <a:t>The OS will see it as a </a:t>
            </a:r>
            <a:br>
              <a:rPr lang="en-US" dirty="0"/>
            </a:br>
            <a:r>
              <a:rPr lang="en-US" dirty="0"/>
              <a:t>locally attached storage</a:t>
            </a:r>
          </a:p>
          <a:p>
            <a:r>
              <a:rPr lang="en-US" dirty="0"/>
              <a:t>Common SAN protocols</a:t>
            </a:r>
          </a:p>
          <a:p>
            <a:pPr lvl="1"/>
            <a:r>
              <a:rPr lang="en-US" dirty="0"/>
              <a:t>FC</a:t>
            </a:r>
          </a:p>
          <a:p>
            <a:pPr lvl="1"/>
            <a:r>
              <a:rPr lang="en-US" dirty="0"/>
              <a:t>iSCSI</a:t>
            </a:r>
          </a:p>
          <a:p>
            <a:pPr lvl="1"/>
            <a:r>
              <a:rPr lang="en-US" dirty="0" err="1"/>
              <a:t>AoE</a:t>
            </a:r>
            <a:r>
              <a:rPr lang="en-US" dirty="0"/>
              <a:t> (ATA over Ethernet)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Area Network (SAN)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4" name="Picture 4" descr="Image result for what is storage area network">
            <a:extLst>
              <a:ext uri="{FF2B5EF4-FFF2-40B4-BE49-F238E27FC236}">
                <a16:creationId xmlns:a16="http://schemas.microsoft.com/office/drawing/2014/main" id="{C0923296-AD67-4462-AC4A-B0775B00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1" y="1525806"/>
            <a:ext cx="6107820" cy="40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88356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3D404-2FED-41C0-97DC-1FE6312F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Area Network (HAN)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1A4F5-0015-4179-9FD2-CCF7787135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9AC4C79-18FD-4FE8-8224-0C454A81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2" y="1369709"/>
            <a:ext cx="11094115" cy="518190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301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EBF17-414B-4676-BCB7-3A1A5C6C6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Hub (obsolete, not secure and very slow)</a:t>
            </a:r>
            <a:endParaRPr lang="en-US" dirty="0">
              <a:solidFill>
                <a:srgbClr val="F0A22E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Switch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Router</a:t>
            </a:r>
          </a:p>
          <a:p>
            <a:r>
              <a:rPr lang="en-US" dirty="0"/>
              <a:t>Modem</a:t>
            </a:r>
          </a:p>
          <a:p>
            <a:r>
              <a:rPr lang="en-US" dirty="0"/>
              <a:t>Firewall</a:t>
            </a:r>
          </a:p>
          <a:p>
            <a:r>
              <a:rPr lang="en-US" dirty="0"/>
              <a:t>Bridge (like a Switch, fewer ports)</a:t>
            </a:r>
          </a:p>
          <a:p>
            <a:r>
              <a:rPr lang="en-US" dirty="0"/>
              <a:t>Repeater (like a Hub, it just amplifies the signal)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AE0B9-A8AD-4999-9963-18813C4E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Networking Devices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3E9C9-06C3-4CBE-9E41-E4162F298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267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CC52F-F618-42E4-A693-DCEBDD305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connect multiple </a:t>
            </a:r>
            <a:br>
              <a:rPr lang="en-US" dirty="0"/>
            </a:br>
            <a:r>
              <a:rPr lang="en-US" dirty="0"/>
              <a:t>network hosts</a:t>
            </a:r>
          </a:p>
          <a:p>
            <a:r>
              <a:rPr lang="en-US" dirty="0"/>
              <a:t>Works at </a:t>
            </a:r>
            <a:r>
              <a:rPr lang="en-US" dirty="0">
                <a:solidFill>
                  <a:schemeClr val="bg1"/>
                </a:solidFill>
              </a:rPr>
              <a:t>Layer 1</a:t>
            </a:r>
            <a:r>
              <a:rPr lang="en-US" dirty="0"/>
              <a:t> of the OSI </a:t>
            </a:r>
            <a:br>
              <a:rPr lang="en-US" dirty="0"/>
            </a:br>
            <a:r>
              <a:rPr lang="en-US" dirty="0"/>
              <a:t>model</a:t>
            </a:r>
          </a:p>
          <a:p>
            <a:r>
              <a:rPr lang="en-US" dirty="0"/>
              <a:t>Poor security and </a:t>
            </a:r>
            <a:br>
              <a:rPr lang="en-US" dirty="0"/>
            </a:br>
            <a:r>
              <a:rPr lang="en-US" dirty="0"/>
              <a:t>performance</a:t>
            </a:r>
          </a:p>
          <a:p>
            <a:r>
              <a:rPr lang="en-US" dirty="0"/>
              <a:t>Obsolete and now replaced by switches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620DF4-602A-4E17-A731-B77996AE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Hub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7AF6E-F73F-4AE8-9193-FDF41BAA74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2" descr="Image result for network hub">
            <a:extLst>
              <a:ext uri="{FF2B5EF4-FFF2-40B4-BE49-F238E27FC236}">
                <a16:creationId xmlns:a16="http://schemas.microsoft.com/office/drawing/2014/main" id="{E94809A9-80C7-467E-800B-0D939A28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6" y="1575540"/>
            <a:ext cx="5940426" cy="44465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0884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CC52F-F618-42E4-A693-DCEBDD305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end user </a:t>
            </a:r>
            <a:br>
              <a:rPr lang="en-US" dirty="0"/>
            </a:br>
            <a:r>
              <a:rPr lang="en-US" dirty="0"/>
              <a:t>connectivity</a:t>
            </a:r>
          </a:p>
          <a:p>
            <a:r>
              <a:rPr lang="en-US" dirty="0"/>
              <a:t>More intelligent than a hub</a:t>
            </a:r>
          </a:p>
          <a:p>
            <a:r>
              <a:rPr lang="en-US" dirty="0"/>
              <a:t>Has a MAC address table</a:t>
            </a:r>
          </a:p>
          <a:p>
            <a:r>
              <a:rPr lang="en-US" dirty="0"/>
              <a:t>Provides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Layer 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functionality</a:t>
            </a:r>
            <a:br>
              <a:rPr lang="en-US" dirty="0">
                <a:solidFill>
                  <a:srgbClr val="F0A22E"/>
                </a:solidFill>
              </a:rPr>
            </a:br>
            <a:r>
              <a:rPr lang="en-US" dirty="0"/>
              <a:t>(and optionally L3)</a:t>
            </a:r>
          </a:p>
          <a:p>
            <a:r>
              <a:rPr lang="en-US" dirty="0"/>
              <a:t>VLANs can be configured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620DF4-602A-4E17-A731-B77996AE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Switch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7AF6E-F73F-4AE8-9193-FDF41BAA74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58645-046A-48E9-9F05-7D41D4C66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5" y="1861126"/>
            <a:ext cx="6320706" cy="42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1444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CC52F-F618-42E4-A693-DCEBDD305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Sends packets from one </a:t>
            </a:r>
            <a:br>
              <a:rPr lang="en-US" dirty="0"/>
            </a:br>
            <a:r>
              <a:rPr lang="en-US" dirty="0"/>
              <a:t>network to another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bg1"/>
                </a:solidFill>
              </a:rPr>
              <a:t>Layer 3</a:t>
            </a:r>
            <a:r>
              <a:rPr lang="en-US" dirty="0">
                <a:solidFill>
                  <a:srgbClr val="F0A22E"/>
                </a:solidFill>
              </a:rPr>
              <a:t> </a:t>
            </a:r>
            <a:br>
              <a:rPr lang="en-US" dirty="0">
                <a:solidFill>
                  <a:srgbClr val="F0A22E"/>
                </a:solidFill>
              </a:rPr>
            </a:br>
            <a:r>
              <a:rPr lang="en-US" dirty="0"/>
              <a:t>functionality</a:t>
            </a:r>
          </a:p>
          <a:p>
            <a:r>
              <a:rPr lang="en-US" dirty="0"/>
              <a:t>Uses IP addresses to </a:t>
            </a:r>
            <a:br>
              <a:rPr lang="en-US" dirty="0"/>
            </a:br>
            <a:r>
              <a:rPr lang="en-US" dirty="0"/>
              <a:t>transfer packets</a:t>
            </a:r>
          </a:p>
          <a:p>
            <a:r>
              <a:rPr lang="en-US" dirty="0"/>
              <a:t>“Traffic police” - directs the network traffic to different destinations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620DF4-602A-4E17-A731-B77996AE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7AF6E-F73F-4AE8-9193-FDF41BAA74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 descr="Image result for cisco router">
            <a:extLst>
              <a:ext uri="{FF2B5EF4-FFF2-40B4-BE49-F238E27FC236}">
                <a16:creationId xmlns:a16="http://schemas.microsoft.com/office/drawing/2014/main" id="{AB5DC1E1-1220-4C46-B472-B76A0C64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5" y="1228888"/>
            <a:ext cx="6108795" cy="527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92467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8148D-71D4-4846-BDB5-36ABBFA38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548" y="1665473"/>
            <a:ext cx="5507349" cy="4137944"/>
          </a:xfrm>
        </p:spPr>
        <p:txBody>
          <a:bodyPr/>
          <a:lstStyle/>
          <a:p>
            <a:r>
              <a:rPr lang="en-US" dirty="0"/>
              <a:t>Digital to analog (and vice</a:t>
            </a:r>
            <a:br>
              <a:rPr lang="en-US" dirty="0"/>
            </a:br>
            <a:r>
              <a:rPr lang="en-US" dirty="0"/>
              <a:t>versa) signal conversion:</a:t>
            </a:r>
            <a:br>
              <a:rPr lang="en-US" dirty="0"/>
            </a:br>
            <a:r>
              <a:rPr lang="en-US" dirty="0" err="1">
                <a:solidFill>
                  <a:srgbClr val="F0A22E"/>
                </a:solidFill>
              </a:rPr>
              <a:t>MO</a:t>
            </a:r>
            <a:r>
              <a:rPr lang="en-US" dirty="0" err="1"/>
              <a:t>dulation</a:t>
            </a:r>
            <a:r>
              <a:rPr lang="en-US" dirty="0"/>
              <a:t>/</a:t>
            </a:r>
            <a:r>
              <a:rPr lang="en-US" dirty="0" err="1">
                <a:solidFill>
                  <a:srgbClr val="F0A22E"/>
                </a:solidFill>
              </a:rPr>
              <a:t>DEM</a:t>
            </a:r>
            <a:r>
              <a:rPr lang="en-US" dirty="0" err="1"/>
              <a:t>odulation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9250EB-6FE4-4318-9673-578D69AD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D2F8-474F-4BA1-AA79-8F209C325E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4" descr="Image result for modem modulation demodulation">
            <a:extLst>
              <a:ext uri="{FF2B5EF4-FFF2-40B4-BE49-F238E27FC236}">
                <a16:creationId xmlns:a16="http://schemas.microsoft.com/office/drawing/2014/main" id="{3C7E504A-ACFF-4BE9-BA31-509F77A2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0" y="1665473"/>
            <a:ext cx="5892198" cy="293345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6">
                <a:lumMod val="1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8939043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5B7E-9B7A-4C54-A691-BF42AC1FE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Monitors the network traffic</a:t>
            </a:r>
            <a:br>
              <a:rPr lang="en-US" dirty="0"/>
            </a:br>
            <a:r>
              <a:rPr lang="en-US" dirty="0"/>
              <a:t>and makes decisions what to allow and what to </a:t>
            </a:r>
            <a:r>
              <a:rPr lang="en-US" dirty="0">
                <a:solidFill>
                  <a:srgbClr val="F0A22E"/>
                </a:solidFill>
              </a:rPr>
              <a:t>block</a:t>
            </a:r>
          </a:p>
          <a:p>
            <a:r>
              <a:rPr lang="en-US" dirty="0"/>
              <a:t>Protects a computer network from unauthorized access</a:t>
            </a:r>
          </a:p>
          <a:p>
            <a:r>
              <a:rPr lang="en-US" dirty="0"/>
              <a:t>It may be hardware device, a software, or a combination of the two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7438B8-F5FC-4499-A90A-33E5D4F9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DFFEF-40F6-45ED-9637-BC5F69114F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Резултат с изображение за firewall">
            <a:extLst>
              <a:ext uri="{FF2B5EF4-FFF2-40B4-BE49-F238E27FC236}">
                <a16:creationId xmlns:a16="http://schemas.microsoft.com/office/drawing/2014/main" id="{D11EBBC8-3E19-44E9-83A8-C7E9E4956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6" y="2292425"/>
            <a:ext cx="5912096" cy="272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29516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438B8-F5FC-4499-A90A-33E5D4F9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DFFEF-40F6-45ED-9637-BC5F69114F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E1C5B4-C5E5-43E2-BE5F-B505AC713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43" y="1816584"/>
            <a:ext cx="7686914" cy="40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59543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networking concepts</a:t>
            </a:r>
          </a:p>
          <a:p>
            <a:r>
              <a:rPr lang="en-US" dirty="0"/>
              <a:t>IP and MAC addresses</a:t>
            </a:r>
          </a:p>
          <a:p>
            <a:r>
              <a:rPr lang="en-US" dirty="0"/>
              <a:t>Traffic types</a:t>
            </a:r>
            <a:endParaRPr lang="bg-BG" dirty="0"/>
          </a:p>
          <a:p>
            <a:r>
              <a:rPr lang="en-US" dirty="0"/>
              <a:t>OSI and TCP/IP models</a:t>
            </a:r>
          </a:p>
          <a:p>
            <a:r>
              <a:rPr lang="en-US" dirty="0"/>
              <a:t>Cisco Packet Tracer: Introduction</a:t>
            </a:r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FD42-CAE2-46BA-A547-67945444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and repeater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21093-B848-42D6-8575-BD586D818E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2099155"/>
          </a:xfrm>
        </p:spPr>
        <p:txBody>
          <a:bodyPr/>
          <a:lstStyle/>
          <a:p>
            <a:pPr marL="0" indent="0" algn="ctr" fontAlgn="ctr" latinLnBrk="0">
              <a:buNone/>
            </a:pPr>
            <a:r>
              <a:rPr lang="en-US" b="1" dirty="0"/>
              <a:t>Bridge</a:t>
            </a:r>
            <a:endParaRPr lang="bg-BG" dirty="0"/>
          </a:p>
          <a:p>
            <a:pPr marL="1028700" indent="-455613" fontAlgn="t" latinLnBrk="0"/>
            <a:r>
              <a:rPr lang="en-US" dirty="0"/>
              <a:t>Similar to a Switch</a:t>
            </a:r>
            <a:endParaRPr lang="bg-BG" dirty="0"/>
          </a:p>
          <a:p>
            <a:pPr marL="1028700" indent="-455613" fontAlgn="t" latinLnBrk="0"/>
            <a:r>
              <a:rPr lang="en-US" dirty="0"/>
              <a:t>Works at </a:t>
            </a:r>
            <a:r>
              <a:rPr lang="en-US" dirty="0">
                <a:solidFill>
                  <a:schemeClr val="bg1"/>
                </a:solidFill>
              </a:rPr>
              <a:t>Layer 2</a:t>
            </a:r>
          </a:p>
          <a:p>
            <a:pPr fontAlgn="t" latinLnBrk="0"/>
            <a:endParaRPr lang="en-US" dirty="0"/>
          </a:p>
          <a:p>
            <a:pPr marL="0" indent="0" fontAlgn="t" latinLnBrk="0">
              <a:buNone/>
            </a:pP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04A7B-AB3C-4DC9-BE32-BF044BFF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2099155"/>
          </a:xfrm>
        </p:spPr>
        <p:txBody>
          <a:bodyPr/>
          <a:lstStyle/>
          <a:p>
            <a:pPr marL="0" indent="0" algn="ctr" fontAlgn="ctr" latinLnBrk="0">
              <a:buNone/>
            </a:pPr>
            <a:r>
              <a:rPr lang="en-US" b="1" dirty="0"/>
              <a:t>Repeater</a:t>
            </a:r>
            <a:endParaRPr lang="bg-BG" dirty="0"/>
          </a:p>
          <a:p>
            <a:pPr marL="1087438" indent="-455613" latinLnBrk="0"/>
            <a:r>
              <a:rPr lang="en-US" dirty="0"/>
              <a:t>Similar to a Hub</a:t>
            </a:r>
            <a:endParaRPr lang="bg-BG" dirty="0"/>
          </a:p>
          <a:p>
            <a:pPr marL="1087438" indent="-455613" latinLnBrk="0"/>
            <a:r>
              <a:rPr lang="en-US" dirty="0"/>
              <a:t>Works at </a:t>
            </a:r>
            <a:r>
              <a:rPr lang="en-US" dirty="0">
                <a:solidFill>
                  <a:schemeClr val="bg1"/>
                </a:solidFill>
              </a:rPr>
              <a:t>Layer 1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E28DC-1936-457E-99E0-56A2D1B67A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2" descr="Image result for network bridge">
            <a:extLst>
              <a:ext uri="{FF2B5EF4-FFF2-40B4-BE49-F238E27FC236}">
                <a16:creationId xmlns:a16="http://schemas.microsoft.com/office/drawing/2014/main" id="{A144446B-51E2-4786-82B6-D821BFD9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3" y="3429000"/>
            <a:ext cx="4375006" cy="25257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network repeater">
            <a:extLst>
              <a:ext uri="{FF2B5EF4-FFF2-40B4-BE49-F238E27FC236}">
                <a16:creationId xmlns:a16="http://schemas.microsoft.com/office/drawing/2014/main" id="{36F63336-15E4-42AE-A41A-88B8177A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11" y="3429000"/>
            <a:ext cx="4303424" cy="271635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A7D96-DB17-4C38-9549-413E012CA334}"/>
              </a:ext>
            </a:extLst>
          </p:cNvPr>
          <p:cNvCxnSpPr>
            <a:cxnSpLocks/>
          </p:cNvCxnSpPr>
          <p:nvPr/>
        </p:nvCxnSpPr>
        <p:spPr>
          <a:xfrm flipV="1">
            <a:off x="6096000" y="1092953"/>
            <a:ext cx="0" cy="377122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79750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2A69C-812A-4420-9F2F-A1CB1DB01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8060" y="1500824"/>
            <a:ext cx="4135483" cy="4508091"/>
          </a:xfrm>
        </p:spPr>
        <p:txBody>
          <a:bodyPr/>
          <a:lstStyle/>
          <a:p>
            <a:r>
              <a:rPr lang="en-US" dirty="0"/>
              <a:t>Physical vs logical </a:t>
            </a:r>
            <a:br>
              <a:rPr lang="en-US" dirty="0"/>
            </a:br>
            <a:r>
              <a:rPr lang="en-US" dirty="0"/>
              <a:t>topologies</a:t>
            </a:r>
          </a:p>
          <a:p>
            <a:r>
              <a:rPr lang="en-US" dirty="0"/>
              <a:t>(extended) star is </a:t>
            </a:r>
            <a:br>
              <a:rPr lang="en-US" dirty="0"/>
            </a:br>
            <a:r>
              <a:rPr lang="en-US" dirty="0"/>
              <a:t>the most common</a:t>
            </a:r>
          </a:p>
          <a:p>
            <a:r>
              <a:rPr lang="en-US" dirty="0"/>
              <a:t>Hybrid topologies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9C0354-8B73-464F-B04B-F6645DA6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Network Topologies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BE71-D40F-49D6-9C9F-8D8DADF6FD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9853B-AD18-4A82-AC64-17596A44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" y="1747838"/>
            <a:ext cx="6290308" cy="30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98871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9BEC-B78A-4F16-AC5D-B7B263741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700" dirty="0"/>
              <a:t>Define a common format</a:t>
            </a:r>
            <a:br>
              <a:rPr lang="en-US" sz="3700" dirty="0"/>
            </a:br>
            <a:r>
              <a:rPr lang="en-US" sz="3700" dirty="0"/>
              <a:t>and set of rules for</a:t>
            </a:r>
            <a:br>
              <a:rPr lang="en-US" sz="3700" dirty="0"/>
            </a:br>
            <a:r>
              <a:rPr lang="en-US" sz="3700" dirty="0"/>
              <a:t>exchanging messages</a:t>
            </a:r>
            <a:br>
              <a:rPr lang="en-US" sz="3700" dirty="0"/>
            </a:br>
            <a:r>
              <a:rPr lang="en-US" sz="3700" dirty="0"/>
              <a:t>between network devices</a:t>
            </a:r>
          </a:p>
          <a:p>
            <a:r>
              <a:rPr lang="en-US" dirty="0"/>
              <a:t>Common protocols: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DNS</a:t>
            </a:r>
          </a:p>
          <a:p>
            <a:pPr lvl="1"/>
            <a:r>
              <a:rPr lang="en-US" dirty="0"/>
              <a:t>DHCP</a:t>
            </a:r>
          </a:p>
          <a:p>
            <a:pPr lvl="1"/>
            <a:r>
              <a:rPr lang="en-US" dirty="0"/>
              <a:t>RDP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648C4A-D418-42B0-9115-EC1BAFA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Protocols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98C0-12D6-4A45-8B5C-B8ECCDAADA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0FCD6-33C3-4BEF-995D-057F27E0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62" y="1469508"/>
            <a:ext cx="3030480" cy="4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4013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B203B-091B-487A-A4C7-DE867C86B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1622" y="1353867"/>
            <a:ext cx="5627076" cy="5027884"/>
          </a:xfrm>
        </p:spPr>
        <p:txBody>
          <a:bodyPr/>
          <a:lstStyle/>
          <a:p>
            <a:r>
              <a:rPr lang="en-US" dirty="0"/>
              <a:t>Set of rules to transfer files - text, images, sound, video</a:t>
            </a:r>
            <a:br>
              <a:rPr lang="en-US" dirty="0"/>
            </a:br>
            <a:r>
              <a:rPr lang="en-US" dirty="0"/>
              <a:t>and other multimedia on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F0A22E"/>
                </a:solidFill>
              </a:rPr>
              <a:t>W</a:t>
            </a:r>
            <a:r>
              <a:rPr lang="en-US" dirty="0"/>
              <a:t>orld </a:t>
            </a:r>
            <a:r>
              <a:rPr lang="en-US" dirty="0">
                <a:solidFill>
                  <a:srgbClr val="F0A22E"/>
                </a:solidFill>
              </a:rPr>
              <a:t>W</a:t>
            </a:r>
            <a:r>
              <a:rPr lang="en-US" dirty="0"/>
              <a:t>ide </a:t>
            </a:r>
            <a:r>
              <a:rPr lang="en-US" dirty="0">
                <a:solidFill>
                  <a:srgbClr val="F0A22E"/>
                </a:solidFill>
              </a:rPr>
              <a:t>W</a:t>
            </a:r>
            <a:r>
              <a:rPr lang="en-US" dirty="0"/>
              <a:t>eb</a:t>
            </a:r>
          </a:p>
          <a:p>
            <a:r>
              <a:rPr lang="en-US" dirty="0"/>
              <a:t>This is how our browsers</a:t>
            </a:r>
            <a:br>
              <a:rPr lang="en-US" dirty="0"/>
            </a:br>
            <a:r>
              <a:rPr lang="en-US" dirty="0"/>
              <a:t>talk to web servers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FC19B8-5AB7-46F1-9E59-5A096B1D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 (HTTP)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E4FD9-DD97-43E4-9E12-A0845BBD8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5DCD47-7FD7-4866-9632-65F95E8F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2381616"/>
            <a:ext cx="5273280" cy="23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87310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4FED7-F2E4-4CE6-864A-9D252D5A9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Transfer files from one </a:t>
            </a:r>
            <a:br>
              <a:rPr lang="en-US" dirty="0"/>
            </a:br>
            <a:r>
              <a:rPr lang="en-US" dirty="0"/>
              <a:t>computer to another</a:t>
            </a:r>
          </a:p>
          <a:p>
            <a:r>
              <a:rPr lang="en-US" dirty="0"/>
              <a:t>You can connect</a:t>
            </a:r>
            <a:br>
              <a:rPr lang="en-US" dirty="0"/>
            </a:br>
            <a:r>
              <a:rPr lang="en-US" dirty="0"/>
              <a:t>anonymously or with </a:t>
            </a:r>
            <a:br>
              <a:rPr lang="en-US" dirty="0"/>
            </a:br>
            <a:r>
              <a:rPr lang="en-US" dirty="0"/>
              <a:t>username and password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31D87-8604-47B1-B769-DF3AE4F0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0E986-F827-4BA2-B93E-AA8DAE9F23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2" descr="Image result for file transfer protocol">
            <a:extLst>
              <a:ext uri="{FF2B5EF4-FFF2-40B4-BE49-F238E27FC236}">
                <a16:creationId xmlns:a16="http://schemas.microsoft.com/office/drawing/2014/main" id="{07BFD60D-CF4A-47DF-9D85-EC427814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8" y="2397734"/>
            <a:ext cx="5348249" cy="206253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989102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31B5-FF65-4F94-8DAD-29E455542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Server-to-server email</a:t>
            </a:r>
            <a:br>
              <a:rPr lang="en-US" dirty="0"/>
            </a:br>
            <a:r>
              <a:rPr lang="en-US" dirty="0"/>
              <a:t>transport</a:t>
            </a:r>
          </a:p>
          <a:p>
            <a:pPr lvl="1"/>
            <a:r>
              <a:rPr lang="en-US" dirty="0"/>
              <a:t>Client-to-server email </a:t>
            </a:r>
            <a:br>
              <a:rPr lang="en-US" dirty="0"/>
            </a:br>
            <a:r>
              <a:rPr lang="en-US" dirty="0"/>
              <a:t>transport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F5B995-0ACC-40DA-8327-6EC849C7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Mail Transfer Protocol (SMTP)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C4783-5DA8-4851-8B2A-45186B55E4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34" name="Picture 10" descr="Image result for smtp">
            <a:extLst>
              <a:ext uri="{FF2B5EF4-FFF2-40B4-BE49-F238E27FC236}">
                <a16:creationId xmlns:a16="http://schemas.microsoft.com/office/drawing/2014/main" id="{7397D718-DA5A-4016-B743-28E9804F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12" y="1753645"/>
            <a:ext cx="5507349" cy="33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05973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6E23A-FC3C-4678-9F6C-80AA86080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Translates domain names</a:t>
            </a:r>
            <a:br>
              <a:rPr lang="en-US" dirty="0"/>
            </a:br>
            <a:r>
              <a:rPr lang="en-US" dirty="0"/>
              <a:t>into IP addresses (and </a:t>
            </a:r>
            <a:br>
              <a:rPr lang="en-US" dirty="0"/>
            </a:br>
            <a:r>
              <a:rPr lang="en-US" dirty="0"/>
              <a:t>much more)</a:t>
            </a:r>
          </a:p>
          <a:p>
            <a:r>
              <a:rPr lang="en-US" dirty="0"/>
              <a:t>It is hierarchical and </a:t>
            </a:r>
            <a:br>
              <a:rPr lang="en-US" dirty="0"/>
            </a:br>
            <a:r>
              <a:rPr lang="en-US" dirty="0"/>
              <a:t>distributed database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DCA1A-054E-403E-9D5F-BEDF3A48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A603D-D98C-434C-8178-6C2BC3314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527330-CA62-48D1-953B-6F6931A54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6" y="1748371"/>
            <a:ext cx="5796914" cy="25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2514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E8B26-DFB3-463B-8CED-8B3416088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Allows a computer to get </a:t>
            </a:r>
            <a:br>
              <a:rPr lang="en-US" dirty="0"/>
            </a:br>
            <a:r>
              <a:rPr lang="en-US" dirty="0"/>
              <a:t>an IP address from a </a:t>
            </a:r>
            <a:br>
              <a:rPr lang="en-US" dirty="0"/>
            </a:br>
            <a:r>
              <a:rPr lang="en-US" dirty="0"/>
              <a:t>special server</a:t>
            </a:r>
          </a:p>
          <a:p>
            <a:r>
              <a:rPr lang="en-US" dirty="0"/>
              <a:t>Uses client-server 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9A325-C883-43CA-B1A2-204EB7CA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Host Configuration Protocol (DHCP)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1A88-1F42-4E55-8FAA-EF654096D2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8EFC2-5A43-42E7-AD44-E18EC7887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6" y="2133150"/>
            <a:ext cx="5030946" cy="25917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34497765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745D7-B158-401B-8153-72F5D7E78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Provides a graphical </a:t>
            </a:r>
            <a:br>
              <a:rPr lang="en-US" dirty="0"/>
            </a:br>
            <a:r>
              <a:rPr lang="en-US" dirty="0"/>
              <a:t>interface to connect to </a:t>
            </a:r>
            <a:br>
              <a:rPr lang="en-US" dirty="0"/>
            </a:br>
            <a:r>
              <a:rPr lang="en-US" dirty="0"/>
              <a:t>another computer over the network</a:t>
            </a:r>
          </a:p>
          <a:p>
            <a:r>
              <a:rPr lang="en-US" dirty="0"/>
              <a:t>Can also transfer other </a:t>
            </a:r>
            <a:br>
              <a:rPr lang="en-US" dirty="0"/>
            </a:br>
            <a:r>
              <a:rPr lang="en-US" dirty="0"/>
              <a:t>resources between the </a:t>
            </a:r>
            <a:br>
              <a:rPr lang="en-US" dirty="0"/>
            </a:br>
            <a:r>
              <a:rPr lang="en-US" dirty="0"/>
              <a:t>local and remote system, </a:t>
            </a:r>
            <a:br>
              <a:rPr lang="en-US" dirty="0"/>
            </a:br>
            <a:r>
              <a:rPr lang="en-US" dirty="0"/>
              <a:t>like audio, disk drives and </a:t>
            </a:r>
            <a:br>
              <a:rPr lang="en-US" dirty="0"/>
            </a:br>
            <a:r>
              <a:rPr lang="en-US" dirty="0"/>
              <a:t>clipboard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10B4CD-46A1-4CA4-A62F-0B747F18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Protocol (RDP)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706A-B2FB-403E-B6A6-B0D62C8FEB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170" name="Picture 2" descr="Image result for remote desktop protocol">
            <a:extLst>
              <a:ext uri="{FF2B5EF4-FFF2-40B4-BE49-F238E27FC236}">
                <a16:creationId xmlns:a16="http://schemas.microsoft.com/office/drawing/2014/main" id="{4460AF98-8B71-4AF1-B5C4-0CA1FB2B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510735"/>
            <a:ext cx="5524528" cy="414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30085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572D-B084-4E02-8BBD-9C66BCE6D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5534" y="1353867"/>
            <a:ext cx="5729701" cy="5027884"/>
          </a:xfrm>
        </p:spPr>
        <p:txBody>
          <a:bodyPr/>
          <a:lstStyle/>
          <a:p>
            <a:r>
              <a:rPr lang="en-US" dirty="0"/>
              <a:t>“X”TP (“something” Twisted</a:t>
            </a:r>
            <a:br>
              <a:rPr lang="en-US" dirty="0"/>
            </a:br>
            <a:r>
              <a:rPr lang="en-US" dirty="0"/>
              <a:t>Pair). The “twist” idea </a:t>
            </a:r>
            <a:br>
              <a:rPr lang="en-US" dirty="0"/>
            </a:br>
            <a:r>
              <a:rPr lang="en-US" dirty="0"/>
              <a:t>introduced by Alexander Bell in 1881 </a:t>
            </a:r>
          </a:p>
          <a:p>
            <a:r>
              <a:rPr lang="en-US" dirty="0"/>
              <a:t>Coaxial Cable</a:t>
            </a:r>
          </a:p>
          <a:p>
            <a:r>
              <a:rPr lang="en-US" dirty="0"/>
              <a:t>Fiber Optic</a:t>
            </a:r>
          </a:p>
          <a:p>
            <a:r>
              <a:rPr lang="en-US" dirty="0"/>
              <a:t>Wireless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1A19B-C984-4128-8C7F-6D3995D2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Media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4A228-E950-4E91-BFD7-6981A24C42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60D67-F9C6-4A59-AA84-7FD2450E5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74" y="1608719"/>
            <a:ext cx="4176383" cy="4102303"/>
          </a:xfrm>
          <a:prstGeom prst="round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489311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710235"/>
            <a:ext cx="10961783" cy="768084"/>
          </a:xfrm>
        </p:spPr>
        <p:txBody>
          <a:bodyPr/>
          <a:lstStyle/>
          <a:p>
            <a:r>
              <a:rPr lang="en-US" dirty="0"/>
              <a:t>Basic networking concepts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CE0D7-F296-4221-B5C2-D229B68F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cables…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F66D3-2DBA-4412-8A7D-670098EC8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373C468-244A-47D0-80F9-BC4E3C0FE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49" y="1598397"/>
            <a:ext cx="7462303" cy="4664432"/>
          </a:xfrm>
          <a:prstGeom prst="rect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039029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C1D5-E995-47C6-8986-7B391756A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UTP</a:t>
            </a:r>
            <a:r>
              <a:rPr lang="en-US" dirty="0"/>
              <a:t> – Unshielded Twisted Pair</a:t>
            </a:r>
          </a:p>
          <a:p>
            <a:r>
              <a:rPr lang="en-US" dirty="0"/>
              <a:t>S/UTP – Screened UTP</a:t>
            </a:r>
            <a:endParaRPr lang="en-US" dirty="0">
              <a:solidFill>
                <a:srgbClr val="F0A22E"/>
              </a:solidFill>
            </a:endParaRPr>
          </a:p>
          <a:p>
            <a:r>
              <a:rPr lang="en-US" dirty="0"/>
              <a:t>STP – Shielded Twisted Pair</a:t>
            </a:r>
          </a:p>
          <a:p>
            <a:r>
              <a:rPr lang="en-US" dirty="0"/>
              <a:t>S/STP - Screened STP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EE09D-5A41-496C-87AA-DF8222F3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“X”TP (“something” Twisted Pair)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5D354-FC8D-49C6-AD3C-69B39F632A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73D4E-4721-4AAE-B646-E15057C39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3" y="1513093"/>
            <a:ext cx="5409619" cy="3831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accent6">
                <a:lumMod val="1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9920862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EIA</a:t>
            </a:r>
            <a:r>
              <a:rPr lang="en-US" dirty="0"/>
              <a:t> = Electronic Industries Alliance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TIA</a:t>
            </a:r>
            <a:r>
              <a:rPr lang="en-US" dirty="0"/>
              <a:t> = Telecommunications </a:t>
            </a:r>
            <a:br>
              <a:rPr lang="en-US" dirty="0"/>
            </a:br>
            <a:r>
              <a:rPr lang="en-US" dirty="0"/>
              <a:t>Industry Association</a:t>
            </a:r>
          </a:p>
          <a:p>
            <a:pPr>
              <a:buClr>
                <a:schemeClr val="tx1"/>
              </a:buClr>
            </a:pPr>
            <a:r>
              <a:rPr lang="en-US" dirty="0"/>
              <a:t>T568B is most frequently </a:t>
            </a:r>
            <a:br>
              <a:rPr lang="en-US" dirty="0"/>
            </a:br>
            <a:r>
              <a:rPr lang="en-US" dirty="0"/>
              <a:t>used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EIA/TIA Standards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2" name="Picture 4" descr="Image result for RJ45 pinout T-568B">
            <a:extLst>
              <a:ext uri="{FF2B5EF4-FFF2-40B4-BE49-F238E27FC236}">
                <a16:creationId xmlns:a16="http://schemas.microsoft.com/office/drawing/2014/main" id="{6A3E1212-6EBD-453B-AA7F-B9C54BD7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0" y="1570293"/>
            <a:ext cx="5261810" cy="3317025"/>
          </a:xfrm>
          <a:prstGeom prst="rect">
            <a:avLst/>
          </a:prstGeom>
          <a:noFill/>
          <a:ln w="28575">
            <a:solidFill>
              <a:schemeClr val="accent6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94583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Pin 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1</a:t>
            </a:r>
          </a:p>
          <a:p>
            <a:r>
              <a:rPr lang="en-US" dirty="0"/>
              <a:t>Pin 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2, etc.</a:t>
            </a:r>
          </a:p>
          <a:p>
            <a:r>
              <a:rPr lang="en-US" dirty="0"/>
              <a:t>Most commonly used to </a:t>
            </a:r>
            <a:br>
              <a:rPr lang="en-US" dirty="0"/>
            </a:br>
            <a:r>
              <a:rPr lang="en-US" dirty="0"/>
              <a:t>connect devices from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different</a:t>
            </a:r>
            <a:r>
              <a:rPr lang="en-US" dirty="0"/>
              <a:t> types:</a:t>
            </a:r>
          </a:p>
          <a:p>
            <a:pPr lvl="1"/>
            <a:r>
              <a:rPr lang="en-US" dirty="0"/>
              <a:t>Host to switch</a:t>
            </a:r>
          </a:p>
          <a:p>
            <a:pPr lvl="1"/>
            <a:r>
              <a:rPr lang="en-US" dirty="0"/>
              <a:t>Switch to router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Straight-through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8382E4-1462-4236-A551-3B855C92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9" y="1605543"/>
            <a:ext cx="5428339" cy="37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8358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“straight” cable can be </a:t>
            </a:r>
            <a:br>
              <a:rPr lang="en-US" dirty="0"/>
            </a:br>
            <a:r>
              <a:rPr lang="en-US" dirty="0"/>
              <a:t>either:</a:t>
            </a:r>
          </a:p>
          <a:p>
            <a:pPr lvl="1"/>
            <a:r>
              <a:rPr lang="en-US" dirty="0"/>
              <a:t>T568B to T568B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OR</a:t>
            </a:r>
          </a:p>
          <a:p>
            <a:pPr lvl="1"/>
            <a:r>
              <a:rPr lang="en-US" dirty="0"/>
              <a:t>T568A to T568A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Straight-through Cable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F2D03-2FB8-498F-93C5-A7063280C21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1" y="1565263"/>
            <a:ext cx="5507349" cy="37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16285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D4D07-CB87-46B0-AD02-A12BD930A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Pin 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3</a:t>
            </a:r>
          </a:p>
          <a:p>
            <a:r>
              <a:rPr lang="en-US" dirty="0"/>
              <a:t>Pin 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6, etc.</a:t>
            </a:r>
          </a:p>
          <a:p>
            <a:r>
              <a:rPr lang="en-US" dirty="0"/>
              <a:t>Most commonly used to </a:t>
            </a:r>
            <a:br>
              <a:rPr lang="en-US" dirty="0"/>
            </a:br>
            <a:r>
              <a:rPr lang="en-US" dirty="0"/>
              <a:t>connect two hosts directly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51B6B4-33E9-4F6E-96C2-81EE83B9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1" y="1534389"/>
            <a:ext cx="5273032" cy="32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8799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B5DF96-067B-4279-8C84-CC4011C2E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T568B from one side </a:t>
            </a:r>
            <a:br>
              <a:rPr lang="en-US" dirty="0"/>
            </a:br>
            <a:r>
              <a:rPr lang="en-US" dirty="0"/>
              <a:t>and T568A from the other</a:t>
            </a:r>
          </a:p>
          <a:p>
            <a:r>
              <a:rPr lang="en-US" dirty="0"/>
              <a:t>Used to connect devices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dirty="0">
                <a:solidFill>
                  <a:schemeClr val="bg1"/>
                </a:solidFill>
              </a:rPr>
              <a:t>same</a:t>
            </a:r>
            <a:r>
              <a:rPr lang="en-US" dirty="0"/>
              <a:t> type:</a:t>
            </a:r>
          </a:p>
          <a:p>
            <a:pPr lvl="1"/>
            <a:r>
              <a:rPr lang="en-US" dirty="0"/>
              <a:t>Host to host</a:t>
            </a:r>
          </a:p>
          <a:p>
            <a:pPr lvl="1"/>
            <a:r>
              <a:rPr lang="en-US" dirty="0"/>
              <a:t>Router to router</a:t>
            </a:r>
          </a:p>
          <a:p>
            <a:pPr lvl="1"/>
            <a:r>
              <a:rPr lang="en-US" dirty="0"/>
              <a:t>Host to router </a:t>
            </a:r>
            <a:br>
              <a:rPr lang="en-US" dirty="0"/>
            </a:br>
            <a:r>
              <a:rPr lang="en-US" dirty="0"/>
              <a:t>(yes, no mistake) 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 Cable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4FC94-967D-4692-A3F4-061AEE269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5" y="1769950"/>
            <a:ext cx="5561651" cy="35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87499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98C1C-2C18-40D3-B39E-D23B3A408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MDI: Medium Dependent Interface – </a:t>
            </a:r>
            <a:br>
              <a:rPr lang="en-US" dirty="0"/>
            </a:br>
            <a:r>
              <a:rPr lang="en-US" dirty="0"/>
              <a:t>standard wiring for end stations</a:t>
            </a:r>
          </a:p>
          <a:p>
            <a:r>
              <a:rPr lang="en-US" dirty="0"/>
              <a:t>MDIX: Medium Dependent Interface </a:t>
            </a:r>
            <a:br>
              <a:rPr lang="en-US" dirty="0"/>
            </a:br>
            <a:r>
              <a:rPr lang="en-US" dirty="0"/>
              <a:t>Crossover - standard wiring for hubs and </a:t>
            </a:r>
            <a:br>
              <a:rPr lang="en-US" dirty="0"/>
            </a:br>
            <a:r>
              <a:rPr lang="en-US" dirty="0"/>
              <a:t>switches</a:t>
            </a:r>
          </a:p>
          <a:p>
            <a:r>
              <a:rPr lang="en-US" sz="3600" dirty="0"/>
              <a:t>The good news! Auto MDI/MDIX </a:t>
            </a:r>
            <a:br>
              <a:rPr lang="en-US" sz="3600" dirty="0"/>
            </a:br>
            <a:r>
              <a:rPr lang="en-US" sz="3600" dirty="0"/>
              <a:t>automatically detects the required cable </a:t>
            </a:r>
            <a:br>
              <a:rPr lang="en-US" sz="3600" dirty="0"/>
            </a:br>
            <a:r>
              <a:rPr lang="en-US" sz="3600" dirty="0"/>
              <a:t>connection type and configures the </a:t>
            </a:r>
            <a:br>
              <a:rPr lang="en-US" sz="3600" dirty="0"/>
            </a:br>
            <a:r>
              <a:rPr lang="en-US" sz="3600" dirty="0"/>
              <a:t>connection appropriately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139D7-0B7E-488C-91A5-B62812FE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MDI/MDIX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2231-BD55-4D87-B67F-3BBC1F28AA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218" name="Picture 2" descr="Image result for yes expression">
            <a:extLst>
              <a:ext uri="{FF2B5EF4-FFF2-40B4-BE49-F238E27FC236}">
                <a16:creationId xmlns:a16="http://schemas.microsoft.com/office/drawing/2014/main" id="{37320742-C51A-4A3E-A120-9EAF2CB1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68" y="3924457"/>
            <a:ext cx="3640985" cy="24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843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B5DF96-067B-4279-8C84-CC4011C2E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connect to the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console</a:t>
            </a:r>
            <a:r>
              <a:rPr lang="en-US" dirty="0"/>
              <a:t> of a networking</a:t>
            </a:r>
            <a:br>
              <a:rPr lang="en-US" dirty="0"/>
            </a:br>
            <a:r>
              <a:rPr lang="en-US" dirty="0"/>
              <a:t>device (switch, router)</a:t>
            </a:r>
          </a:p>
          <a:p>
            <a:r>
              <a:rPr lang="en-US" dirty="0"/>
              <a:t>Usually a USB to Serial</a:t>
            </a:r>
            <a:br>
              <a:rPr lang="en-US" dirty="0"/>
            </a:br>
            <a:r>
              <a:rPr lang="en-US" dirty="0"/>
              <a:t>adapter is also 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244" name="Picture 4" descr="Image result for console cable">
            <a:extLst>
              <a:ext uri="{FF2B5EF4-FFF2-40B4-BE49-F238E27FC236}">
                <a16:creationId xmlns:a16="http://schemas.microsoft.com/office/drawing/2014/main" id="{5EA648A6-C561-4080-BDB0-9611FF1E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" y="1625621"/>
            <a:ext cx="2380686" cy="204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usb to console hama">
            <a:extLst>
              <a:ext uri="{FF2B5EF4-FFF2-40B4-BE49-F238E27FC236}">
                <a16:creationId xmlns:a16="http://schemas.microsoft.com/office/drawing/2014/main" id="{C102B560-A95C-4D75-94B5-CD77E213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16" y="3637013"/>
            <a:ext cx="2606678" cy="23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10010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24A82-B62F-4843-B405-47598CFD7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and MAC addresses</a:t>
            </a:r>
          </a:p>
        </p:txBody>
      </p:sp>
    </p:spTree>
    <p:extLst>
      <p:ext uri="{BB962C8B-B14F-4D97-AF65-F5344CB8AC3E}">
        <p14:creationId xmlns:p14="http://schemas.microsoft.com/office/powerpoint/2010/main" val="3685350813"/>
      </p:ext>
    </p:extLst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851D51-CF4B-48DE-9366-A434D2F3F8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730" y="1547356"/>
            <a:ext cx="5507349" cy="4738526"/>
          </a:xfrm>
        </p:spPr>
        <p:txBody>
          <a:bodyPr/>
          <a:lstStyle/>
          <a:p>
            <a:r>
              <a:rPr lang="en-US" dirty="0"/>
              <a:t>Multiple computers linked </a:t>
            </a:r>
            <a:br>
              <a:rPr lang="en-US" dirty="0"/>
            </a:br>
            <a:r>
              <a:rPr lang="en-US" dirty="0"/>
              <a:t>together</a:t>
            </a:r>
          </a:p>
          <a:p>
            <a:r>
              <a:rPr lang="en-US" dirty="0"/>
              <a:t>Why? To communicate and share resources 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3D3DB99-76E5-4947-B2D5-9C065079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computer network?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A490-62DA-4398-8562-B32CCEA16D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Network, Computer, Laptop, Connection, Connected, Cg">
            <a:extLst>
              <a:ext uri="{FF2B5EF4-FFF2-40B4-BE49-F238E27FC236}">
                <a16:creationId xmlns:a16="http://schemas.microsoft.com/office/drawing/2014/main" id="{E03E96F0-EFBA-4BF2-BAB5-C211843B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3" y="1651752"/>
            <a:ext cx="6096525" cy="342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28123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FE07C-D4B4-4D57-AE94-ACABFBDAB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Known as </a:t>
            </a:r>
            <a:r>
              <a:rPr lang="en-US" dirty="0">
                <a:solidFill>
                  <a:schemeClr val="bg1"/>
                </a:solidFill>
              </a:rPr>
              <a:t>logical</a:t>
            </a:r>
            <a:r>
              <a:rPr lang="en-US" dirty="0"/>
              <a:t> address</a:t>
            </a:r>
          </a:p>
          <a:p>
            <a:r>
              <a:rPr lang="en-US" dirty="0"/>
              <a:t>Can be assigned to network and end devices</a:t>
            </a:r>
          </a:p>
          <a:p>
            <a:r>
              <a:rPr lang="en-US" dirty="0"/>
              <a:t>Essential part in routing</a:t>
            </a:r>
          </a:p>
          <a:p>
            <a:r>
              <a:rPr lang="en-US" dirty="0"/>
              <a:t>Four bytes (octets), separated with “ 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 “  Example: 1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2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E735C-FBFD-4027-954C-0DE0137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8F99-1E3B-4E54-99A7-2D8600FDA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36892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62F5C-67EC-4958-BA7E-9DACA4BD1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E735C-FBFD-4027-954C-0DE0137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8F99-1E3B-4E54-99A7-2D8600FDA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CA0D0-C20E-4E88-AAF5-642A6E0A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5" y="1344075"/>
            <a:ext cx="4672912" cy="5244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7D52CC-A310-487A-93BE-88C81800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59" y="1944438"/>
            <a:ext cx="5591996" cy="36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64187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BEFA-6945-4F5A-A0EA-A105D16B5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Known</a:t>
            </a:r>
            <a:r>
              <a:rPr lang="en-US" sz="3600" dirty="0">
                <a:solidFill>
                  <a:srgbClr val="F0A22E"/>
                </a:solidFill>
              </a:rPr>
              <a:t> </a:t>
            </a:r>
            <a:r>
              <a:rPr lang="en-US" dirty="0"/>
              <a:t>as</a:t>
            </a:r>
            <a:r>
              <a:rPr lang="en-US" sz="3600" dirty="0">
                <a:solidFill>
                  <a:srgbClr val="F0A22E"/>
                </a:solidFill>
              </a:rPr>
              <a:t> physical</a:t>
            </a:r>
            <a:r>
              <a:rPr lang="en-US" dirty="0"/>
              <a:t> address</a:t>
            </a:r>
          </a:p>
          <a:p>
            <a:r>
              <a:rPr lang="en-US" dirty="0"/>
              <a:t>Unique identifier assigned </a:t>
            </a:r>
            <a:br>
              <a:rPr lang="en-US" dirty="0"/>
            </a:br>
            <a:r>
              <a:rPr lang="en-US" dirty="0"/>
              <a:t>to network interfaces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48 bits </a:t>
            </a:r>
            <a:r>
              <a:rPr lang="en-US" dirty="0"/>
              <a:t>or </a:t>
            </a:r>
            <a:r>
              <a:rPr lang="en-US" dirty="0">
                <a:solidFill>
                  <a:schemeClr val="bg1"/>
                </a:solidFill>
              </a:rPr>
              <a:t>6 bytes </a:t>
            </a:r>
            <a:r>
              <a:rPr lang="en-US" dirty="0"/>
              <a:t>in a </a:t>
            </a:r>
            <a:br>
              <a:rPr lang="en-US" dirty="0"/>
            </a:br>
            <a:r>
              <a:rPr lang="en-US" dirty="0"/>
              <a:t>hexadecimal format </a:t>
            </a:r>
            <a:br>
              <a:rPr lang="en-US" dirty="0"/>
            </a:br>
            <a:r>
              <a:rPr lang="en-US" dirty="0"/>
              <a:t>(discussed later in the </a:t>
            </a:r>
            <a:br>
              <a:rPr lang="en-US" dirty="0"/>
            </a:br>
            <a:r>
              <a:rPr lang="en-US" dirty="0"/>
              <a:t>course)</a:t>
            </a:r>
          </a:p>
          <a:p>
            <a:r>
              <a:rPr lang="en-US" dirty="0"/>
              <a:t>Can you change 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C5E73B-8DDB-48BA-B3B7-9343669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BED3A-CF50-4158-AFE7-DDDDD74CC7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E3CE-B44D-46EF-9EA0-9B19679A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7" y="1722079"/>
            <a:ext cx="5340868" cy="3413841"/>
          </a:xfrm>
          <a:prstGeom prst="rect">
            <a:avLst/>
          </a:prstGeom>
          <a:ln w="12700">
            <a:solidFill>
              <a:schemeClr val="accent6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0396076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E08B7-78E3-4462-9B44-24A3C7BDF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Host-to-host communication</a:t>
            </a:r>
          </a:p>
          <a:p>
            <a:r>
              <a:rPr lang="en-US" dirty="0"/>
              <a:t>Device Identification and tracking</a:t>
            </a:r>
          </a:p>
          <a:p>
            <a:r>
              <a:rPr lang="en-US" dirty="0"/>
              <a:t>“Static” IP Assignment  (Matched MAC -&gt; receive IP)</a:t>
            </a:r>
          </a:p>
          <a:p>
            <a:r>
              <a:rPr lang="en-US" dirty="0"/>
              <a:t>MAC Address Filtering</a:t>
            </a:r>
          </a:p>
          <a:p>
            <a:r>
              <a:rPr lang="en-US" dirty="0"/>
              <a:t>MAC Address Authentication (ISPs use it, for example)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DC2343-53BA-43B0-B2EB-CDE90762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 Address Used for?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FA50A-C423-47C9-9260-C626BFBC82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4603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E9AFC-37B9-4159-9342-3C025C6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MAC Address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636D3-AA7B-4EA3-AA8A-61AB72BC09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A06088-697F-4E13-92B6-B314BC5005AB}"/>
              </a:ext>
            </a:extLst>
          </p:cNvPr>
          <p:cNvGrpSpPr/>
          <p:nvPr/>
        </p:nvGrpSpPr>
        <p:grpSpPr>
          <a:xfrm>
            <a:off x="146800" y="1205077"/>
            <a:ext cx="5990666" cy="5023333"/>
            <a:chOff x="11695" y="1487498"/>
            <a:chExt cx="5875215" cy="47739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54F445-B586-446A-A6D6-8C7F8C60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5" y="2010717"/>
              <a:ext cx="5875215" cy="42507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23945-812D-4A7D-B082-442FD0D6914E}"/>
                </a:ext>
              </a:extLst>
            </p:cNvPr>
            <p:cNvSpPr txBox="1"/>
            <p:nvPr/>
          </p:nvSpPr>
          <p:spPr>
            <a:xfrm>
              <a:off x="2055812" y="1487498"/>
              <a:ext cx="1553015" cy="49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Windows</a:t>
              </a:r>
              <a:endParaRPr lang="bg-BG" sz="28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C42B36-B285-4710-9616-18E38CB2F2C7}"/>
              </a:ext>
            </a:extLst>
          </p:cNvPr>
          <p:cNvGrpSpPr/>
          <p:nvPr/>
        </p:nvGrpSpPr>
        <p:grpSpPr>
          <a:xfrm>
            <a:off x="6309141" y="1205077"/>
            <a:ext cx="5796913" cy="5023333"/>
            <a:chOff x="6071901" y="1487498"/>
            <a:chExt cx="6060028" cy="47739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8FC80-3C22-447C-B164-FB7D6822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901" y="2010718"/>
              <a:ext cx="6060028" cy="42507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745E9A-3ABE-416D-BF94-9E02AF437E15}"/>
                </a:ext>
              </a:extLst>
            </p:cNvPr>
            <p:cNvSpPr txBox="1"/>
            <p:nvPr/>
          </p:nvSpPr>
          <p:spPr>
            <a:xfrm>
              <a:off x="8486886" y="1487498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Linux</a:t>
              </a:r>
              <a:endParaRPr lang="bg-B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2047098"/>
      </p:ext>
    </p:extLst>
  </p:cSld>
  <p:clrMapOvr>
    <a:masterClrMapping/>
  </p:clrMapOvr>
  <p:transition spd="slow" advClick="0" advTm="500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3387E-D0DB-425C-A62C-81D7B3E3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Modify a MAC Address in Windows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6B0F-101E-45B6-8BD0-17689D89D9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EDA36-FC15-4C8E-B435-809BD907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752600"/>
            <a:ext cx="5867400" cy="3704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F3938-4743-4253-80F5-85E6DE12D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742813"/>
            <a:ext cx="5707922" cy="42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7499"/>
      </p:ext>
    </p:extLst>
  </p:cSld>
  <p:clrMapOvr>
    <a:masterClrMapping/>
  </p:clrMapOvr>
  <p:transition spd="slow" advClick="0" advTm="5000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186AEF-6A6E-49C8-89C5-FA34B2869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D3387E-D0DB-425C-A62C-81D7B3E3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Modify a MAC Address in Linux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6B0F-101E-45B6-8BD0-17689D89D9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76F34-E3B9-4ED7-AAE3-04B8FCB6C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1283335"/>
            <a:ext cx="6011349" cy="42792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658F78-C8C2-43EF-80CF-898EB3E593CF}"/>
              </a:ext>
            </a:extLst>
          </p:cNvPr>
          <p:cNvGrpSpPr/>
          <p:nvPr/>
        </p:nvGrpSpPr>
        <p:grpSpPr>
          <a:xfrm>
            <a:off x="6371503" y="1717444"/>
            <a:ext cx="5486400" cy="3179963"/>
            <a:chOff x="6399212" y="1283334"/>
            <a:chExt cx="5486400" cy="3179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2D0F70-5119-4A21-902A-6CA611E3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212" y="1283334"/>
              <a:ext cx="5486400" cy="222186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E55B21-ECB4-4DFC-8476-74B77CADDAFC}"/>
                </a:ext>
              </a:extLst>
            </p:cNvPr>
            <p:cNvSpPr/>
            <p:nvPr/>
          </p:nvSpPr>
          <p:spPr>
            <a:xfrm>
              <a:off x="6480212" y="3940077"/>
              <a:ext cx="34280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The new MAC address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D15F65-0C1F-49BF-B6E7-5D1E8D34D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9612" y="2394266"/>
              <a:ext cx="1105333" cy="15681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068004"/>
      </p:ext>
    </p:extLst>
  </p:cSld>
  <p:clrMapOvr>
    <a:masterClrMapping/>
  </p:clrMapOvr>
  <p:transition spd="slow" advClick="0" advTm="500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E0B536-2055-4ACD-9406-BD1C3AE47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Traffic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070749"/>
      </p:ext>
    </p:extLst>
  </p:cSld>
  <p:clrMapOvr>
    <a:masterClrMapping/>
  </p:clrMapOvr>
  <p:transition spd="slow" advClick="0" advTm="5000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08D7C-9A31-4C07-B995-402C3B0A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traffic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F8372-03E7-4B45-963C-F65A2B147E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54361-F9FA-4C4E-B00B-5D92528C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52" y="1896407"/>
            <a:ext cx="9121696" cy="3443905"/>
          </a:xfrm>
          <a:prstGeom prst="rect">
            <a:avLst/>
          </a:prstGeom>
          <a:ln w="28575">
            <a:solidFill>
              <a:schemeClr val="accent6">
                <a:lumMod val="1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77416395"/>
      </p:ext>
    </p:extLst>
  </p:cSld>
  <p:clrMapOvr>
    <a:masterClrMapping/>
  </p:clrMapOvr>
  <p:transition spd="slow" advClick="0" advTm="5000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34948-A87A-4B51-8147-76DF660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Unicast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B627A-75A9-4C0A-A184-35C842F718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57D1E-52A8-4296-A637-CC0DBA3A0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55" y="1520629"/>
            <a:ext cx="9152089" cy="475733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47683221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3D3DB99-76E5-4947-B2D5-9C065079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networking is important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A490-62DA-4398-8562-B32CCEA16D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8EA30-CF60-48D1-9CEC-A8093606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4" y="1276516"/>
            <a:ext cx="4079937" cy="527809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FF3F0D9C-6418-4E9B-9121-C521AD592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0792" y="1547356"/>
            <a:ext cx="7173798" cy="4738526"/>
          </a:xfrm>
        </p:spPr>
        <p:txBody>
          <a:bodyPr/>
          <a:lstStyle/>
          <a:p>
            <a:r>
              <a:rPr lang="en-US" dirty="0"/>
              <a:t>Services, consumed by the users, </a:t>
            </a:r>
            <a:br>
              <a:rPr lang="en-US" dirty="0"/>
            </a:br>
            <a:r>
              <a:rPr lang="en-US" dirty="0"/>
              <a:t>depend on computer networks</a:t>
            </a:r>
          </a:p>
          <a:p>
            <a:r>
              <a:rPr lang="en-US" dirty="0"/>
              <a:t>Can be ungrateful and “dirty”</a:t>
            </a:r>
          </a:p>
          <a:p>
            <a:pPr lvl="1">
              <a:lnSpc>
                <a:spcPct val="100000"/>
              </a:lnSpc>
              <a:buSzPct val="80000"/>
            </a:pPr>
            <a:r>
              <a:rPr lang="en-US" sz="2800" dirty="0"/>
              <a:t>when it works: “You are doing nothing!”</a:t>
            </a:r>
          </a:p>
          <a:p>
            <a:pPr lvl="1">
              <a:lnSpc>
                <a:spcPct val="100000"/>
              </a:lnSpc>
              <a:buSzPct val="80000"/>
            </a:pPr>
            <a:r>
              <a:rPr lang="en-US" sz="2800" dirty="0"/>
              <a:t>when it doesn’t work: “It is down again!”</a:t>
            </a:r>
          </a:p>
        </p:txBody>
      </p:sp>
    </p:spTree>
    <p:extLst>
      <p:ext uri="{BB962C8B-B14F-4D97-AF65-F5344CB8AC3E}">
        <p14:creationId xmlns:p14="http://schemas.microsoft.com/office/powerpoint/2010/main" val="2704213445"/>
      </p:ext>
    </p:extLst>
  </p:cSld>
  <p:clrMapOvr>
    <a:masterClrMapping/>
  </p:clrMapOvr>
  <p:transition spd="slow" advClick="0" advTm="5000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5734F-FC1F-441D-B05F-B2507D1C4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3748" y="1353867"/>
            <a:ext cx="5621488" cy="502788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Single</a:t>
            </a:r>
            <a:r>
              <a:rPr lang="en-US" dirty="0"/>
              <a:t> destination identified by a unique address</a:t>
            </a:r>
          </a:p>
          <a:p>
            <a:r>
              <a:rPr lang="en-US" dirty="0"/>
              <a:t>Used in host-to-host or </a:t>
            </a:r>
            <a:br>
              <a:rPr lang="en-US" dirty="0"/>
            </a:br>
            <a:r>
              <a:rPr lang="en-US" dirty="0"/>
              <a:t>host-to-server 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A71529-DE36-4626-A04D-F616260E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Unicast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BD64B-708E-459B-AA66-0A8060D705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51E0D-27B9-410B-90F2-DB4CBD51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8" y="1583312"/>
            <a:ext cx="4728830" cy="38281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5695832"/>
      </p:ext>
    </p:extLst>
  </p:cSld>
  <p:clrMapOvr>
    <a:masterClrMapping/>
  </p:clrMapOvr>
  <p:transition spd="slow" advClick="0" advTm="500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8C80D-C3F9-494D-8A42-D3BEAC9B02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Send a message to </a:t>
            </a:r>
            <a:r>
              <a:rPr lang="en-US" dirty="0">
                <a:solidFill>
                  <a:schemeClr val="bg1"/>
                </a:solidFill>
              </a:rPr>
              <a:t>all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recipients simultaneously</a:t>
            </a:r>
          </a:p>
          <a:p>
            <a:r>
              <a:rPr lang="en-US" dirty="0"/>
              <a:t>Used in DHCP, ARP</a:t>
            </a:r>
            <a:br>
              <a:rPr lang="en-US" dirty="0"/>
            </a:br>
            <a:r>
              <a:rPr lang="en-US" sz="2800" dirty="0"/>
              <a:t>(will be discussed later)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80F5-247B-4136-A7A5-C536D571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4A77D-CE13-4293-BD53-0157F4F1D7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04DBA-D374-4BC5-B734-B682348E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5" y="1353867"/>
            <a:ext cx="4900811" cy="44706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69248900"/>
      </p:ext>
    </p:extLst>
  </p:cSld>
  <p:clrMapOvr>
    <a:masterClrMapping/>
  </p:clrMapOvr>
  <p:transition spd="slow" advClick="0" advTm="5000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19C7-727A-49D5-BF7A-9240AABF5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Transmit a single message to a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group</a:t>
            </a:r>
            <a:r>
              <a:rPr lang="en-US" dirty="0"/>
              <a:t> of recipients</a:t>
            </a:r>
          </a:p>
          <a:p>
            <a:r>
              <a:rPr lang="en-US" dirty="0"/>
              <a:t>One-to-many or many-to-many distribution</a:t>
            </a:r>
          </a:p>
          <a:p>
            <a:r>
              <a:rPr lang="en-US" dirty="0"/>
              <a:t>Examples:</a:t>
            </a:r>
          </a:p>
          <a:p>
            <a:pPr lvl="1" defTabSz="12204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dirty="0"/>
              <a:t>one person is talking on </a:t>
            </a:r>
            <a:br>
              <a:rPr lang="en-US" dirty="0"/>
            </a:br>
            <a:r>
              <a:rPr lang="en-US" dirty="0"/>
              <a:t>Skype with two other people</a:t>
            </a:r>
          </a:p>
          <a:p>
            <a:pPr lvl="1" defTabSz="1220400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</a:pPr>
            <a:r>
              <a:rPr lang="en-US" dirty="0"/>
              <a:t>sending e-mail message to a </a:t>
            </a:r>
            <a:br>
              <a:rPr lang="en-US" dirty="0"/>
            </a:br>
            <a:r>
              <a:rPr lang="en-US" dirty="0"/>
              <a:t>mailing list</a:t>
            </a:r>
          </a:p>
          <a:p>
            <a:pPr lvl="1" defTabSz="1220400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</a:pPr>
            <a:r>
              <a:rPr lang="en-US" dirty="0"/>
              <a:t>audio/video streaming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BF485-98C7-4DD6-AE20-C87038B2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CAC69-0343-4862-87C7-AD26281E97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6F774-B33D-48DF-BFE3-03BD41D3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4" y="1752599"/>
            <a:ext cx="5386492" cy="346594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13046434"/>
      </p:ext>
    </p:extLst>
  </p:cSld>
  <p:clrMapOvr>
    <a:masterClrMapping/>
  </p:clrMapOvr>
  <p:transition spd="slow" advClick="0" advTm="5000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B5F69-B39F-4847-9374-B95097D0B5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6388" y="1321403"/>
            <a:ext cx="5615740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Traffic from a single sender is </a:t>
            </a:r>
            <a:br>
              <a:rPr lang="en-US" dirty="0"/>
            </a:br>
            <a:r>
              <a:rPr lang="en-US" dirty="0"/>
              <a:t>routed to the </a:t>
            </a:r>
            <a:r>
              <a:rPr lang="en-US" dirty="0">
                <a:solidFill>
                  <a:schemeClr val="bg1"/>
                </a:solidFill>
              </a:rPr>
              <a:t>nearest node in a group </a:t>
            </a:r>
            <a:r>
              <a:rPr lang="en-US" dirty="0"/>
              <a:t>of potential receivers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Advantages:</a:t>
            </a:r>
          </a:p>
          <a:p>
            <a:pPr marL="800100" lvl="2" indent="-303213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better speed/performance</a:t>
            </a:r>
          </a:p>
          <a:p>
            <a:pPr marL="800100" lvl="2" indent="-303213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enhanced reliability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3400" dirty="0"/>
              <a:t>Disadvantages:</a:t>
            </a:r>
          </a:p>
          <a:p>
            <a:pPr marL="800100" lvl="2" indent="-303213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900" dirty="0"/>
              <a:t>more difficult to implement </a:t>
            </a:r>
            <a:br>
              <a:rPr lang="en-US" sz="2900" dirty="0"/>
            </a:br>
            <a:r>
              <a:rPr lang="en-US" sz="2900" dirty="0"/>
              <a:t>and troubleshoot</a:t>
            </a:r>
          </a:p>
          <a:p>
            <a:pPr marL="800100" lvl="2" indent="-303213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900" dirty="0"/>
              <a:t>not supported by all protocols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A8B724-0577-4FAF-BEF4-266FA6CF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Anycast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3497F-63FE-4D84-8D64-62FA182807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306C5-9107-493B-B43E-30D512A7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0" y="1917268"/>
            <a:ext cx="5035925" cy="34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46831"/>
      </p:ext>
    </p:extLst>
  </p:cSld>
  <p:clrMapOvr>
    <a:masterClrMapping/>
  </p:clrMapOvr>
  <p:transition spd="slow" advClick="0" advTm="5000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9B09C-9CBE-4AAD-B78E-339A6279A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OSI and TCP/IP models</a:t>
            </a:r>
          </a:p>
        </p:txBody>
      </p:sp>
    </p:spTree>
    <p:extLst>
      <p:ext uri="{BB962C8B-B14F-4D97-AF65-F5344CB8AC3E}">
        <p14:creationId xmlns:p14="http://schemas.microsoft.com/office/powerpoint/2010/main" val="590164324"/>
      </p:ext>
    </p:extLst>
  </p:cSld>
  <p:clrMapOvr>
    <a:masterClrMapping/>
  </p:clrMapOvr>
  <p:transition spd="slow" advClick="0" advTm="5000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361FB-1B13-4B23-AE49-1133AB799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075" y="1369312"/>
            <a:ext cx="6562783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OSI = Open Systems Interconnection</a:t>
            </a:r>
          </a:p>
          <a:p>
            <a:r>
              <a:rPr lang="en-US" dirty="0"/>
              <a:t>Why?</a:t>
            </a:r>
          </a:p>
          <a:p>
            <a:pPr marL="800100" lvl="2" indent="-303213"/>
            <a:r>
              <a:rPr lang="en-US" sz="2600" dirty="0"/>
              <a:t>Organizes the information</a:t>
            </a:r>
          </a:p>
          <a:p>
            <a:pPr marL="800100" lvl="2" indent="-303213"/>
            <a:r>
              <a:rPr lang="en-US" sz="2600" dirty="0"/>
              <a:t>Simplifies learning</a:t>
            </a:r>
          </a:p>
          <a:p>
            <a:pPr marL="800100" lvl="2" indent="-303213"/>
            <a:r>
              <a:rPr lang="en-US" sz="2600" dirty="0"/>
              <a:t>Standards for the vendors</a:t>
            </a:r>
          </a:p>
          <a:p>
            <a:pPr marL="800100" lvl="2" indent="-303213"/>
            <a:r>
              <a:rPr lang="en-US" sz="2600" dirty="0"/>
              <a:t>Easier troubleshooting</a:t>
            </a:r>
          </a:p>
          <a:p>
            <a:r>
              <a:rPr lang="en-US" sz="3400" dirty="0"/>
              <a:t>Protocol Data Unit (PDU) – </a:t>
            </a:r>
            <a:br>
              <a:rPr lang="en-US" sz="3400" dirty="0"/>
            </a:br>
            <a:r>
              <a:rPr lang="en-US" sz="3400" dirty="0"/>
              <a:t>different data format at each layer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19455-3512-4508-8990-C8E03BA0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4704-6CC2-444D-AB8D-BCBBCE6FF1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BADAC-F512-46C7-A870-9136753A9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0" y="1177695"/>
            <a:ext cx="4857943" cy="54460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07579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1422" y="1353867"/>
            <a:ext cx="6903813" cy="5027884"/>
          </a:xfrm>
        </p:spPr>
        <p:txBody>
          <a:bodyPr/>
          <a:lstStyle/>
          <a:p>
            <a:r>
              <a:rPr lang="en-US" dirty="0"/>
              <a:t>The first and lowest layer</a:t>
            </a:r>
          </a:p>
          <a:p>
            <a:r>
              <a:rPr lang="en-US" dirty="0"/>
              <a:t>Transmitting raw bits</a:t>
            </a:r>
          </a:p>
          <a:p>
            <a:r>
              <a:rPr lang="en-US" dirty="0"/>
              <a:t>Wiring standards</a:t>
            </a:r>
          </a:p>
          <a:p>
            <a:r>
              <a:rPr lang="en-US" dirty="0"/>
              <a:t>Devices: hubs, repeaters, modems, cabling, connectors</a:t>
            </a:r>
          </a:p>
          <a:p>
            <a:r>
              <a:rPr lang="en-US" dirty="0"/>
              <a:t>Protocols: USB, Infrared, Bluetooth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1 - Physical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18147" y="5775324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6820"/>
      </p:ext>
    </p:extLst>
  </p:cSld>
  <p:clrMapOvr>
    <a:masterClrMapping/>
  </p:clrMapOvr>
  <p:transition spd="slow" advClick="0" advTm="5000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7994" y="1353867"/>
            <a:ext cx="6817242" cy="5027884"/>
          </a:xfrm>
        </p:spPr>
        <p:txBody>
          <a:bodyPr/>
          <a:lstStyle/>
          <a:p>
            <a:r>
              <a:rPr lang="en-US" dirty="0"/>
              <a:t>Switching functions</a:t>
            </a:r>
          </a:p>
          <a:p>
            <a:r>
              <a:rPr lang="en-US" dirty="0"/>
              <a:t>MAC addresses</a:t>
            </a:r>
          </a:p>
          <a:p>
            <a:r>
              <a:rPr lang="en-US" dirty="0"/>
              <a:t>Devices: switch, bridge, NIC</a:t>
            </a:r>
          </a:p>
          <a:p>
            <a:r>
              <a:rPr lang="en-US" dirty="0"/>
              <a:t>Protocols: </a:t>
            </a:r>
            <a:r>
              <a:rPr lang="en-US" dirty="0">
                <a:solidFill>
                  <a:schemeClr val="bg1"/>
                </a:solidFill>
              </a:rPr>
              <a:t>VLAN</a:t>
            </a:r>
            <a:r>
              <a:rPr lang="en-US" dirty="0"/>
              <a:t>, ARP, LLDP, </a:t>
            </a:r>
            <a:br>
              <a:rPr lang="en-US" dirty="0"/>
            </a:br>
            <a:r>
              <a:rPr lang="en-US" dirty="0"/>
              <a:t>CDP, STP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– Data Link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5151582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05588"/>
      </p:ext>
    </p:extLst>
  </p:cSld>
  <p:clrMapOvr>
    <a:masterClrMapping/>
  </p:clrMapOvr>
  <p:transition spd="slow" advClick="0" advTm="5000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260" y="1353867"/>
            <a:ext cx="6681976" cy="5027884"/>
          </a:xfrm>
        </p:spPr>
        <p:txBody>
          <a:bodyPr/>
          <a:lstStyle/>
          <a:p>
            <a:r>
              <a:rPr lang="en-US" dirty="0"/>
              <a:t>Routing functions</a:t>
            </a:r>
          </a:p>
          <a:p>
            <a:r>
              <a:rPr lang="en-US" dirty="0"/>
              <a:t>IP addresses</a:t>
            </a:r>
          </a:p>
          <a:p>
            <a:r>
              <a:rPr lang="en-US" dirty="0"/>
              <a:t>Devices: router, L3 switch</a:t>
            </a:r>
          </a:p>
          <a:p>
            <a:r>
              <a:rPr lang="en-US" dirty="0"/>
              <a:t>Protocols: </a:t>
            </a:r>
            <a:r>
              <a:rPr lang="en-US" dirty="0">
                <a:solidFill>
                  <a:srgbClr val="F0A22E"/>
                </a:solidFill>
              </a:rPr>
              <a:t>IP</a:t>
            </a:r>
            <a:r>
              <a:rPr lang="en-US" dirty="0"/>
              <a:t>, ICMP (ping), RIP, </a:t>
            </a:r>
            <a:br>
              <a:rPr lang="en-US" dirty="0"/>
            </a:br>
            <a:r>
              <a:rPr lang="en-US" dirty="0"/>
              <a:t>OSPF, EIGRP, GRE,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 – Network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4412673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28034"/>
      </p:ext>
    </p:extLst>
  </p:cSld>
  <p:clrMapOvr>
    <a:masterClrMapping/>
  </p:clrMapOvr>
  <p:transition spd="slow" advClick="0" advTm="500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8960" y="1353867"/>
            <a:ext cx="6936276" cy="5027884"/>
          </a:xfrm>
        </p:spPr>
        <p:txBody>
          <a:bodyPr>
            <a:normAutofit/>
          </a:bodyPr>
          <a:lstStyle/>
          <a:p>
            <a:r>
              <a:rPr lang="en-US" sz="3000" dirty="0"/>
              <a:t>Provides “host-to-host communication”</a:t>
            </a: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sz="3000" dirty="0"/>
              <a:t>Services: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connection-oriented vs connection-less</a:t>
            </a:r>
          </a:p>
          <a:p>
            <a:pPr lvl="1"/>
            <a:r>
              <a:rPr lang="en-US" sz="2800" dirty="0"/>
              <a:t>reliability (ACK, NACK)</a:t>
            </a:r>
          </a:p>
          <a:p>
            <a:pPr lvl="1"/>
            <a:r>
              <a:rPr lang="en-US" sz="2800" dirty="0"/>
              <a:t>flow control</a:t>
            </a:r>
          </a:p>
          <a:p>
            <a:pPr lvl="1"/>
            <a:r>
              <a:rPr lang="en-US" sz="2800" dirty="0"/>
              <a:t>multiplexing (port numbers)</a:t>
            </a:r>
          </a:p>
          <a:p>
            <a:r>
              <a:rPr lang="en-US" sz="3000" dirty="0"/>
              <a:t>Protocols: </a:t>
            </a:r>
            <a:r>
              <a:rPr lang="en-US" sz="3000" dirty="0">
                <a:solidFill>
                  <a:schemeClr val="bg1"/>
                </a:solidFill>
              </a:rPr>
              <a:t>TCP, UDP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 – Transport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3710207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72517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60246-A670-4E24-B42F-777076B1A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ARPANET</a:t>
            </a:r>
            <a:r>
              <a:rPr lang="en-US" dirty="0"/>
              <a:t> - The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dvanced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esearch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rojects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gency </a:t>
            </a:r>
            <a:r>
              <a:rPr lang="en-US" dirty="0">
                <a:solidFill>
                  <a:schemeClr val="bg1"/>
                </a:solidFill>
              </a:rPr>
              <a:t>NET</a:t>
            </a:r>
            <a:r>
              <a:rPr lang="en-US" dirty="0"/>
              <a:t>work</a:t>
            </a:r>
          </a:p>
          <a:p>
            <a:r>
              <a:rPr lang="en-US" dirty="0"/>
              <a:t>Established in 1969</a:t>
            </a:r>
          </a:p>
          <a:p>
            <a:r>
              <a:rPr lang="en-US" dirty="0"/>
              <a:t>It is the first packet switching network which will use </a:t>
            </a:r>
            <a:r>
              <a:rPr lang="en-US" dirty="0">
                <a:solidFill>
                  <a:schemeClr val="bg1"/>
                </a:solidFill>
              </a:rPr>
              <a:t>TCP/IP</a:t>
            </a:r>
          </a:p>
          <a:p>
            <a:r>
              <a:rPr lang="en-US" dirty="0"/>
              <a:t>It was designed for scientific purposes and to share computer </a:t>
            </a:r>
            <a:br>
              <a:rPr lang="en-US" dirty="0"/>
            </a:br>
            <a:r>
              <a:rPr lang="en-US" dirty="0"/>
              <a:t>resources</a:t>
            </a:r>
          </a:p>
          <a:p>
            <a:r>
              <a:rPr lang="en-US" dirty="0"/>
              <a:t>ARPANET’s purpose was more academic than military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65D61-8C57-4091-82EA-B8AD4DB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start?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03A1-1165-4D3A-AB37-079B88B38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92840"/>
      </p:ext>
    </p:extLst>
  </p:cSld>
  <p:clrMapOvr>
    <a:masterClrMapping/>
  </p:clrMapOvr>
  <p:transition spd="slow" advClick="0" advTm="5000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5307C0-EE5D-46AD-A001-82A0DE8C5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how TCP creates a</a:t>
            </a:r>
            <a:br>
              <a:rPr lang="en-US" dirty="0"/>
            </a:br>
            <a:r>
              <a:rPr lang="en-US" dirty="0"/>
              <a:t>connection over an IP </a:t>
            </a:r>
            <a:br>
              <a:rPr lang="en-US" dirty="0"/>
            </a:br>
            <a:r>
              <a:rPr lang="en-US" dirty="0"/>
              <a:t>network</a:t>
            </a:r>
          </a:p>
          <a:p>
            <a:r>
              <a:rPr lang="en-US" dirty="0"/>
              <a:t>a.k.a. “SYN, SYN-ACK, ACK”</a:t>
            </a:r>
            <a:br>
              <a:rPr lang="en-US" dirty="0"/>
            </a:br>
            <a:r>
              <a:rPr lang="en-US" dirty="0"/>
              <a:t>handshake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739D0-4392-43E4-A70B-E9713F4C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Three-Way Handshake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4B845-D33F-4C2A-9333-C4949A62F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37B870-99F4-45C5-A699-BA92219E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7" y="1424206"/>
            <a:ext cx="5507350" cy="42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0242"/>
      </p:ext>
    </p:extLst>
  </p:cSld>
  <p:clrMapOvr>
    <a:masterClrMapping/>
  </p:clrMapOvr>
  <p:transition spd="slow" advClick="0" advTm="5000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3739D0-4392-43E4-A70B-E9713F4C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 Twitter joke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4B845-D33F-4C2A-9333-C4949A62F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1AFB5-2A5A-42EA-8F95-A8582D86AFE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1" y="1049446"/>
            <a:ext cx="7277533" cy="58085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75225032"/>
      </p:ext>
    </p:extLst>
  </p:cSld>
  <p:clrMapOvr>
    <a:masterClrMapping/>
  </p:clrMapOvr>
  <p:transition spd="slow" advClick="0" advTm="5000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9154" y="1353867"/>
            <a:ext cx="6736082" cy="5027884"/>
          </a:xfrm>
        </p:spPr>
        <p:txBody>
          <a:bodyPr>
            <a:normAutofit/>
          </a:bodyPr>
          <a:lstStyle/>
          <a:p>
            <a:r>
              <a:rPr lang="en-US" dirty="0"/>
              <a:t>Opening, closing and managing a </a:t>
            </a:r>
            <a:br>
              <a:rPr lang="en-US" dirty="0"/>
            </a:br>
            <a:r>
              <a:rPr lang="en-US" dirty="0"/>
              <a:t>session</a:t>
            </a:r>
          </a:p>
          <a:p>
            <a:r>
              <a:rPr lang="en-US" dirty="0"/>
              <a:t>Services:</a:t>
            </a:r>
          </a:p>
          <a:p>
            <a:pPr marL="914400" lvl="2" indent="-303213"/>
            <a:r>
              <a:rPr lang="en-US" dirty="0"/>
              <a:t>Authentication</a:t>
            </a:r>
          </a:p>
          <a:p>
            <a:pPr marL="914400" lvl="2" indent="-303213"/>
            <a:r>
              <a:rPr lang="en-US" dirty="0"/>
              <a:t>Authorization</a:t>
            </a:r>
          </a:p>
          <a:p>
            <a:pPr marL="914400" lvl="2" indent="-303213"/>
            <a:r>
              <a:rPr lang="en-US" dirty="0"/>
              <a:t>Session restoration</a:t>
            </a:r>
          </a:p>
          <a:p>
            <a:r>
              <a:rPr lang="en-US" sz="3400" dirty="0"/>
              <a:t>Protocols: PPTP, L2TP, NetBIOS, </a:t>
            </a:r>
            <a:br>
              <a:rPr lang="en-US" sz="3400" dirty="0"/>
            </a:br>
            <a:r>
              <a:rPr lang="en-US" sz="3400" dirty="0"/>
              <a:t>RPC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 – Session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3047999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79953"/>
      </p:ext>
    </p:extLst>
  </p:cSld>
  <p:clrMapOvr>
    <a:masterClrMapping/>
  </p:clrMapOvr>
  <p:transition spd="slow" advClick="0" advTm="5000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8864" y="1353867"/>
            <a:ext cx="6476371" cy="5027884"/>
          </a:xfrm>
        </p:spPr>
        <p:txBody>
          <a:bodyPr>
            <a:normAutofit/>
          </a:bodyPr>
          <a:lstStyle/>
          <a:p>
            <a:r>
              <a:rPr lang="en-US" dirty="0"/>
              <a:t>Sometimes called syntax layer</a:t>
            </a:r>
          </a:p>
          <a:p>
            <a:r>
              <a:rPr lang="en-US" dirty="0"/>
              <a:t>Acts as data translator for the </a:t>
            </a:r>
            <a:br>
              <a:rPr lang="en-US" dirty="0"/>
            </a:br>
            <a:r>
              <a:rPr lang="en-US" dirty="0"/>
              <a:t>network</a:t>
            </a:r>
          </a:p>
          <a:p>
            <a:r>
              <a:rPr lang="en-US" dirty="0"/>
              <a:t>Services:</a:t>
            </a:r>
          </a:p>
          <a:p>
            <a:pPr marL="914400" lvl="2" indent="-303213"/>
            <a:r>
              <a:rPr lang="en-US" dirty="0"/>
              <a:t>data conversion</a:t>
            </a:r>
          </a:p>
          <a:p>
            <a:pPr marL="914400" lvl="2" indent="-303213"/>
            <a:r>
              <a:rPr lang="en-US" dirty="0"/>
              <a:t>compression</a:t>
            </a:r>
          </a:p>
          <a:p>
            <a:pPr marL="914400" lvl="2" indent="-303213"/>
            <a:r>
              <a:rPr lang="en-US" dirty="0"/>
              <a:t>encryption/decryption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 – Presentation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2336799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27316"/>
      </p:ext>
    </p:extLst>
  </p:cSld>
  <p:clrMapOvr>
    <a:masterClrMapping/>
  </p:clrMapOvr>
  <p:transition spd="slow" advClick="0" advTm="5000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902" y="1353867"/>
            <a:ext cx="6660333" cy="5027884"/>
          </a:xfrm>
        </p:spPr>
        <p:txBody>
          <a:bodyPr>
            <a:normAutofit/>
          </a:bodyPr>
          <a:lstStyle/>
          <a:p>
            <a:r>
              <a:rPr lang="en-US" dirty="0"/>
              <a:t>End-user interaction with the </a:t>
            </a:r>
            <a:br>
              <a:rPr lang="en-US" dirty="0"/>
            </a:br>
            <a:r>
              <a:rPr lang="en-US" dirty="0"/>
              <a:t>network</a:t>
            </a:r>
          </a:p>
          <a:p>
            <a:r>
              <a:rPr lang="en-US" dirty="0"/>
              <a:t>Protocols: HTTP(s), FTP, SMTP, </a:t>
            </a:r>
            <a:br>
              <a:rPr lang="en-US" dirty="0"/>
            </a:br>
            <a:r>
              <a:rPr lang="en-US" dirty="0"/>
              <a:t>Telnet, SSH, RDP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 – Application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1625599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9F76F-A6EB-432C-841D-C102CFB27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57" y="4271818"/>
            <a:ext cx="4285500" cy="16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2071"/>
      </p:ext>
    </p:extLst>
  </p:cSld>
  <p:clrMapOvr>
    <a:masterClrMapping/>
  </p:clrMapOvr>
  <p:transition spd="slow" advClick="0" advTm="5000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16A3D-467B-4D0A-83D4-BC3D0FF9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Mnemonics for the OSI Model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81B98-FFFB-4CAD-832A-428D6268A6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CBF667-8624-4FD9-86DF-BF2D41BC2194}"/>
              </a:ext>
            </a:extLst>
          </p:cNvPr>
          <p:cNvSpPr txBox="1">
            <a:spLocks/>
          </p:cNvSpPr>
          <p:nvPr/>
        </p:nvSpPr>
        <p:spPr>
          <a:xfrm>
            <a:off x="7281285" y="1871233"/>
            <a:ext cx="2514600" cy="452596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Away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Pizza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Sausage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Throw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Not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Do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Please</a:t>
            </a:r>
            <a:endParaRPr lang="en-US" altLang="en-US" sz="28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ABB527A-E59C-4080-ACEF-A3F0C347FF54}"/>
              </a:ext>
            </a:extLst>
          </p:cNvPr>
          <p:cNvSpPr txBox="1">
            <a:spLocks/>
          </p:cNvSpPr>
          <p:nvPr/>
        </p:nvSpPr>
        <p:spPr>
          <a:xfrm>
            <a:off x="3090285" y="1865371"/>
            <a:ext cx="2514600" cy="452596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All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People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Seem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 spc="190"/>
              <a:t>To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Need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Data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Processing</a:t>
            </a:r>
            <a:endParaRPr lang="en-US" alt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7D39F-46E1-434B-8F1E-827227326F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81285" y="2083957"/>
            <a:ext cx="0" cy="3581400"/>
          </a:xfrm>
          <a:prstGeom prst="straightConnector1">
            <a:avLst/>
          </a:prstGeom>
          <a:noFill/>
          <a:ln w="127000">
            <a:solidFill>
              <a:schemeClr val="bg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07169E-9718-4E3E-81D9-A9F0209B22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0285" y="2093970"/>
            <a:ext cx="0" cy="3641724"/>
          </a:xfrm>
          <a:prstGeom prst="straightConnector1">
            <a:avLst/>
          </a:prstGeom>
          <a:noFill/>
          <a:ln w="127000">
            <a:solidFill>
              <a:schemeClr val="bg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69190679"/>
      </p:ext>
    </p:extLst>
  </p:cSld>
  <p:clrMapOvr>
    <a:masterClrMapping/>
  </p:clrMapOvr>
  <p:transition spd="slow" advClick="0" advTm="5000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515A22-340E-426A-A890-FF2A31D70E9D}"/>
              </a:ext>
            </a:extLst>
          </p:cNvPr>
          <p:cNvGrpSpPr/>
          <p:nvPr/>
        </p:nvGrpSpPr>
        <p:grpSpPr>
          <a:xfrm>
            <a:off x="385872" y="1252274"/>
            <a:ext cx="11609362" cy="5504976"/>
            <a:chOff x="287308" y="1151121"/>
            <a:chExt cx="11609362" cy="55049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14B95-E7E0-401C-9801-17BE9853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574" y="1574406"/>
              <a:ext cx="8077200" cy="508169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584FA3-E346-4A0E-85B8-691C37BA2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08" y="1151121"/>
              <a:ext cx="1295400" cy="164344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 descr="Image result for end user icon female pc">
              <a:extLst>
                <a:ext uri="{FF2B5EF4-FFF2-40B4-BE49-F238E27FC236}">
                  <a16:creationId xmlns:a16="http://schemas.microsoft.com/office/drawing/2014/main" id="{38E4B3FA-A8A5-487E-AEFE-60AF9B7C5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306" y="1151121"/>
              <a:ext cx="1197364" cy="1643441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EB9C94-344D-4788-A7C9-921BE505EFB1}"/>
                </a:ext>
              </a:extLst>
            </p:cNvPr>
            <p:cNvCxnSpPr/>
            <p:nvPr/>
          </p:nvCxnSpPr>
          <p:spPr>
            <a:xfrm>
              <a:off x="1411576" y="2057400"/>
              <a:ext cx="751800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E1CB9-7359-4823-BEF3-9ECC5207CEA3}"/>
                </a:ext>
              </a:extLst>
            </p:cNvPr>
            <p:cNvCxnSpPr/>
            <p:nvPr/>
          </p:nvCxnSpPr>
          <p:spPr>
            <a:xfrm flipH="1">
              <a:off x="10077774" y="2057400"/>
              <a:ext cx="62153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0950779"/>
      </p:ext>
    </p:extLst>
  </p:cSld>
  <p:clrMapOvr>
    <a:masterClrMapping/>
  </p:clrMapOvr>
  <p:transition spd="slow" advClick="0" advTm="5000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D75DA1-7B24-4ACF-B3EA-DC820376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38" y="1952281"/>
            <a:ext cx="8001000" cy="4564987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5EC0D-F9F8-4864-BF4C-681EFC10F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4" y="1503202"/>
            <a:ext cx="1295400" cy="16434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Picture 8" descr="Image result for end user icon female pc">
            <a:extLst>
              <a:ext uri="{FF2B5EF4-FFF2-40B4-BE49-F238E27FC236}">
                <a16:creationId xmlns:a16="http://schemas.microsoft.com/office/drawing/2014/main" id="{B30E5460-3EE9-4CB2-8734-072D7926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35" y="1587760"/>
            <a:ext cx="1197364" cy="16434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78985-A9E8-421A-9D67-4E0A3E1E9048}"/>
              </a:ext>
            </a:extLst>
          </p:cNvPr>
          <p:cNvCxnSpPr>
            <a:cxnSpLocks/>
          </p:cNvCxnSpPr>
          <p:nvPr/>
        </p:nvCxnSpPr>
        <p:spPr>
          <a:xfrm>
            <a:off x="1487055" y="2409480"/>
            <a:ext cx="7533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E13-37BF-4263-BC92-287CFD10F229}"/>
              </a:ext>
            </a:extLst>
          </p:cNvPr>
          <p:cNvCxnSpPr>
            <a:cxnSpLocks/>
          </p:cNvCxnSpPr>
          <p:nvPr/>
        </p:nvCxnSpPr>
        <p:spPr>
          <a:xfrm flipH="1" flipV="1">
            <a:off x="8414327" y="2409480"/>
            <a:ext cx="1113995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86344"/>
      </p:ext>
    </p:extLst>
  </p:cSld>
  <p:clrMapOvr>
    <a:masterClrMapping/>
  </p:clrMapOvr>
  <p:transition spd="slow" advClick="0" advTm="5000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D009-CC31-4616-A36A-267FEADB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and decapsulation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EAB4B-0C92-415A-BA6D-DB70C487E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  <a:p>
            <a:pPr lvl="1"/>
            <a:r>
              <a:rPr lang="en-US" dirty="0"/>
              <a:t>Each layer adds its own </a:t>
            </a:r>
            <a:br>
              <a:rPr lang="en-US" dirty="0"/>
            </a:br>
            <a:r>
              <a:rPr lang="en-US" dirty="0"/>
              <a:t>header (and trailer)</a:t>
            </a:r>
          </a:p>
          <a:p>
            <a:pPr lvl="1"/>
            <a:r>
              <a:rPr lang="en-US" dirty="0"/>
              <a:t>During the process, the </a:t>
            </a:r>
            <a:br>
              <a:rPr lang="en-US" dirty="0"/>
            </a:br>
            <a:r>
              <a:rPr lang="en-US" dirty="0"/>
              <a:t>packet goes down </a:t>
            </a:r>
            <a:br>
              <a:rPr lang="en-US" dirty="0"/>
            </a:br>
            <a:r>
              <a:rPr lang="en-US" dirty="0"/>
              <a:t>through the layers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67D54-C8F6-4E62-8AD4-0FA5C166D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Decapsulation</a:t>
            </a:r>
          </a:p>
          <a:p>
            <a:pPr lvl="1"/>
            <a:r>
              <a:rPr lang="en-US" dirty="0"/>
              <a:t>Each layer removes the</a:t>
            </a:r>
            <a:br>
              <a:rPr lang="en-US" dirty="0"/>
            </a:br>
            <a:r>
              <a:rPr lang="en-US" dirty="0"/>
              <a:t>corresponding header </a:t>
            </a:r>
            <a:br>
              <a:rPr lang="en-US" dirty="0"/>
            </a:br>
            <a:r>
              <a:rPr lang="en-US" dirty="0"/>
              <a:t>(and trailer)</a:t>
            </a:r>
          </a:p>
          <a:p>
            <a:pPr lvl="1"/>
            <a:r>
              <a:rPr lang="en-US" dirty="0"/>
              <a:t>During the process, the </a:t>
            </a:r>
            <a:br>
              <a:rPr lang="en-US" dirty="0"/>
            </a:br>
            <a:r>
              <a:rPr lang="en-US" dirty="0"/>
              <a:t>packet goes up through </a:t>
            </a:r>
            <a:br>
              <a:rPr lang="en-US" dirty="0"/>
            </a:br>
            <a:r>
              <a:rPr lang="en-US" dirty="0"/>
              <a:t>the layers</a:t>
            </a:r>
            <a:br>
              <a:rPr lang="en-US" dirty="0"/>
            </a:br>
            <a:r>
              <a:rPr lang="en-US" dirty="0"/>
              <a:t> 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D2A37-D838-4238-A10D-3AFA0ECD61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E1A0B5-064D-454F-9B39-F61DC42E71F3}"/>
              </a:ext>
            </a:extLst>
          </p:cNvPr>
          <p:cNvCxnSpPr>
            <a:cxnSpLocks/>
          </p:cNvCxnSpPr>
          <p:nvPr/>
        </p:nvCxnSpPr>
        <p:spPr>
          <a:xfrm flipV="1">
            <a:off x="6096000" y="1092953"/>
            <a:ext cx="0" cy="377122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12238"/>
      </p:ext>
    </p:extLst>
  </p:cSld>
  <p:clrMapOvr>
    <a:masterClrMapping/>
  </p:clrMapOvr>
  <p:transition spd="slow" advClick="0" advTm="5000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1CDC5-73CB-46A5-8FDB-F519705D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8232" y="1353867"/>
            <a:ext cx="7407003" cy="5027884"/>
          </a:xfrm>
        </p:spPr>
        <p:txBody>
          <a:bodyPr/>
          <a:lstStyle/>
          <a:p>
            <a:r>
              <a:rPr lang="en-US" dirty="0"/>
              <a:t>Four-layer conceptual model similar </a:t>
            </a:r>
            <a:br>
              <a:rPr lang="en-US" dirty="0"/>
            </a:br>
            <a:r>
              <a:rPr lang="en-US" dirty="0"/>
              <a:t>to the OSI</a:t>
            </a:r>
          </a:p>
          <a:p>
            <a:r>
              <a:rPr lang="en-US" dirty="0"/>
              <a:t>Known as the Department of Defense (DoD) model</a:t>
            </a:r>
          </a:p>
          <a:p>
            <a:r>
              <a:rPr lang="en-US" dirty="0"/>
              <a:t>Why two models?</a:t>
            </a:r>
          </a:p>
          <a:p>
            <a:pPr lvl="2"/>
            <a:r>
              <a:rPr lang="en-US" dirty="0"/>
              <a:t>They were both created </a:t>
            </a:r>
            <a:br>
              <a:rPr lang="en-US" dirty="0"/>
            </a:br>
            <a:r>
              <a:rPr lang="en-US" dirty="0"/>
              <a:t>independently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F1146-455D-4B2A-81A5-C0D2CC51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TCP/IP Model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1E32F-998A-4167-9DE9-9718698155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AA412-5EAE-4FCF-9408-12BCF9B4F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8" y="1353867"/>
            <a:ext cx="2425307" cy="46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266"/>
      </p:ext>
    </p:extLst>
  </p:cSld>
  <p:clrMapOvr>
    <a:masterClrMapping/>
  </p:clrMapOvr>
  <p:transition spd="slow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FA840-3C84-4E82-8E4E-E886A581D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  <a:p>
            <a:r>
              <a:rPr lang="en-US" dirty="0"/>
              <a:t>Wide Area Network (WAN)</a:t>
            </a:r>
          </a:p>
          <a:p>
            <a:r>
              <a:rPr lang="en-US" dirty="0"/>
              <a:t>Wireless Local Area Network (WLAN)</a:t>
            </a:r>
          </a:p>
          <a:p>
            <a:r>
              <a:rPr lang="en-US" dirty="0"/>
              <a:t>Storage Area Network (SAN)</a:t>
            </a:r>
          </a:p>
          <a:p>
            <a:r>
              <a:rPr lang="en-US" dirty="0"/>
              <a:t>Home Area Network (HAN)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016B9-40DE-4D3D-AC75-320B9D9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Computer Networks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A26E4-E670-4FB2-993D-3BA6CD94B2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51483"/>
      </p:ext>
    </p:extLst>
  </p:cSld>
  <p:clrMapOvr>
    <a:masterClrMapping/>
  </p:clrMapOvr>
  <p:transition spd="slow" advClick="0" advTm="5000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C722E-5E8C-4C54-9684-839450CA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and TCP/IP Models Comparing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BAD96-8745-4A5E-BFE6-521DCA6D61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Image result for osi tcp ip model">
            <a:extLst>
              <a:ext uri="{FF2B5EF4-FFF2-40B4-BE49-F238E27FC236}">
                <a16:creationId xmlns:a16="http://schemas.microsoft.com/office/drawing/2014/main" id="{617D1588-60EC-465C-915F-3FBAAF9D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86" y="1361424"/>
            <a:ext cx="7243476" cy="503577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39683"/>
      </p:ext>
    </p:extLst>
  </p:cSld>
  <p:clrMapOvr>
    <a:masterClrMapping/>
  </p:clrMapOvr>
  <p:transition spd="slow" advClick="0" advTm="5000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7468C-3D49-4979-B7FF-0045CEE67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Cisco Packet Tracer - Introduction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91D5E-8642-4851-9687-B74C1E9CC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8DCDC-CF4D-4051-972C-94D902D51A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11682"/>
      </p:ext>
    </p:extLst>
  </p:cSld>
  <p:clrMapOvr>
    <a:masterClrMapping/>
  </p:clrMapOvr>
  <p:transition spd="slow" advClick="0" advTm="5000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Basic networking concepts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IP and MAC addresses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Traffic types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OSI and TCP/IP models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>
                  <a:solidFill>
                    <a:schemeClr val="bg2"/>
                  </a:solidFill>
                </a:rPr>
                <a:t>Cisco Packet Tracer – Introduction</a:t>
              </a:r>
            </a:p>
            <a:p>
              <a:pPr algn="ctr"/>
              <a:endParaRPr lang="ko-KR" altLang="en-US" sz="24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41984" y="5755974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9" y="3684106"/>
            <a:ext cx="3260611" cy="1834207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409871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0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5499000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7" y="1804627"/>
            <a:ext cx="4042163" cy="3991238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488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38868" y="1477886"/>
            <a:ext cx="5442937" cy="4733115"/>
          </a:xfrm>
        </p:spPr>
        <p:txBody>
          <a:bodyPr/>
          <a:lstStyle/>
          <a:p>
            <a:r>
              <a:rPr lang="en-US" dirty="0"/>
              <a:t>Connects network </a:t>
            </a:r>
            <a:br>
              <a:rPr lang="en-US" dirty="0"/>
            </a:br>
            <a:r>
              <a:rPr lang="en-US" dirty="0"/>
              <a:t>devices over a relatively </a:t>
            </a:r>
            <a:br>
              <a:rPr lang="en-US" dirty="0"/>
            </a:br>
            <a:r>
              <a:rPr lang="en-US" dirty="0"/>
              <a:t>short distance</a:t>
            </a:r>
          </a:p>
          <a:p>
            <a:r>
              <a:rPr lang="en-US" dirty="0"/>
              <a:t>Very useful for sharing</a:t>
            </a:r>
            <a:br>
              <a:rPr lang="en-US" dirty="0"/>
            </a:br>
            <a:r>
              <a:rPr lang="en-US" dirty="0"/>
              <a:t>resources such as data </a:t>
            </a:r>
            <a:br>
              <a:rPr lang="en-US" dirty="0"/>
            </a:br>
            <a:r>
              <a:rPr lang="en-US" dirty="0"/>
              <a:t>storage and printers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Area Network (LAN)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23E54E7-CA08-4B19-B2DC-21AC0628756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r="216"/>
          <a:stretch>
            <a:fillRect/>
          </a:stretch>
        </p:blipFill>
        <p:spPr>
          <a:xfrm>
            <a:off x="335461" y="1564457"/>
            <a:ext cx="5545328" cy="4403492"/>
          </a:xfrm>
        </p:spPr>
      </p:pic>
    </p:spTree>
    <p:extLst>
      <p:ext uri="{BB962C8B-B14F-4D97-AF65-F5344CB8AC3E}">
        <p14:creationId xmlns:p14="http://schemas.microsoft.com/office/powerpoint/2010/main" val="1579441211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Connects multiple LANs </a:t>
            </a:r>
            <a:br>
              <a:rPr lang="en-US" dirty="0"/>
            </a:br>
            <a:r>
              <a:rPr lang="en-US" dirty="0"/>
              <a:t>together</a:t>
            </a:r>
          </a:p>
          <a:p>
            <a:r>
              <a:rPr lang="en-US" dirty="0"/>
              <a:t>Extends over a large </a:t>
            </a:r>
            <a:br>
              <a:rPr lang="en-US" dirty="0"/>
            </a:br>
            <a:r>
              <a:rPr lang="en-US" dirty="0"/>
              <a:t>geographical distance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Internet</a:t>
            </a:r>
            <a:r>
              <a:rPr lang="en-US" dirty="0"/>
              <a:t> is the </a:t>
            </a:r>
            <a:br>
              <a:rPr lang="en-US" dirty="0"/>
            </a:br>
            <a:r>
              <a:rPr lang="en-US" dirty="0"/>
              <a:t>largest WAN spanning </a:t>
            </a:r>
            <a:br>
              <a:rPr lang="en-US" dirty="0"/>
            </a:br>
            <a:r>
              <a:rPr lang="en-US" dirty="0"/>
              <a:t>the Earth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 Area Network (WAN)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Earth, Network, Blockchain, Globe, Digitization">
            <a:extLst>
              <a:ext uri="{FF2B5EF4-FFF2-40B4-BE49-F238E27FC236}">
                <a16:creationId xmlns:a16="http://schemas.microsoft.com/office/drawing/2014/main" id="{2000A9C3-9D1B-4495-B357-C566302E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3" y="1489042"/>
            <a:ext cx="5981897" cy="398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12173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9711</TotalTime>
  <Words>2019</Words>
  <Application>Microsoft Office PowerPoint</Application>
  <PresentationFormat>Widescreen</PresentationFormat>
  <Paragraphs>405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Consolas</vt:lpstr>
      <vt:lpstr>Wingdings</vt:lpstr>
      <vt:lpstr>Wingdings 2</vt:lpstr>
      <vt:lpstr>1_SoftUni3_1</vt:lpstr>
      <vt:lpstr>Introduction to Networking</vt:lpstr>
      <vt:lpstr>Table of Contents</vt:lpstr>
      <vt:lpstr>PowerPoint Presentation</vt:lpstr>
      <vt:lpstr>What is a computer network?</vt:lpstr>
      <vt:lpstr>Why computer networking is important</vt:lpstr>
      <vt:lpstr>How did it start?</vt:lpstr>
      <vt:lpstr>Common Types of Computer Networks</vt:lpstr>
      <vt:lpstr>Local Area Network (LAN)</vt:lpstr>
      <vt:lpstr>Wide Area Network (WAN)</vt:lpstr>
      <vt:lpstr>Wireless Local Area Network (WLAN)</vt:lpstr>
      <vt:lpstr>Storage Area Network (SAN)</vt:lpstr>
      <vt:lpstr>Home Area Network (HAN)</vt:lpstr>
      <vt:lpstr>Common Types of Networking Devices</vt:lpstr>
      <vt:lpstr>Ethernet Hub</vt:lpstr>
      <vt:lpstr>Ethernet Switch</vt:lpstr>
      <vt:lpstr>Router</vt:lpstr>
      <vt:lpstr>Modem</vt:lpstr>
      <vt:lpstr>Firewall</vt:lpstr>
      <vt:lpstr>Firewall (2)</vt:lpstr>
      <vt:lpstr>Bridge and repeater</vt:lpstr>
      <vt:lpstr>Types of Network Topologies</vt:lpstr>
      <vt:lpstr>Networks Protocols</vt:lpstr>
      <vt:lpstr>Hyper text transfer protocol (HTTP)</vt:lpstr>
      <vt:lpstr>File Transfer Protocol (FTP)</vt:lpstr>
      <vt:lpstr>Simple Mail Transfer Protocol (SMTP)</vt:lpstr>
      <vt:lpstr>Domain Name System (DNS)</vt:lpstr>
      <vt:lpstr>Dynamic Host Configuration Protocol (DHCP)</vt:lpstr>
      <vt:lpstr>Remote Desktop Protocol (RDP)</vt:lpstr>
      <vt:lpstr>Common Types of Media</vt:lpstr>
      <vt:lpstr>Let’s talk about cables…</vt:lpstr>
      <vt:lpstr>“X”TP (“something” Twisted Pair)</vt:lpstr>
      <vt:lpstr>EIA/TIA Standards</vt:lpstr>
      <vt:lpstr>Straight-through Cable</vt:lpstr>
      <vt:lpstr>Straight-through Cable (2)</vt:lpstr>
      <vt:lpstr>Crossover Cable</vt:lpstr>
      <vt:lpstr>Crossover Cable (2)</vt:lpstr>
      <vt:lpstr>Auto MDI/MDIX</vt:lpstr>
      <vt:lpstr>Console Cable</vt:lpstr>
      <vt:lpstr>PowerPoint Presentation</vt:lpstr>
      <vt:lpstr>IP Addresses</vt:lpstr>
      <vt:lpstr>IP Addresses (2)</vt:lpstr>
      <vt:lpstr>MAC Addresses</vt:lpstr>
      <vt:lpstr>What is a MAC Address Used for?</vt:lpstr>
      <vt:lpstr>Example of MAC Address</vt:lpstr>
      <vt:lpstr>How to Modify a MAC Address in Windows</vt:lpstr>
      <vt:lpstr>How to Modify a MAC Address in Linux</vt:lpstr>
      <vt:lpstr>PowerPoint Presentation</vt:lpstr>
      <vt:lpstr>Types of traffic</vt:lpstr>
      <vt:lpstr>Unicast</vt:lpstr>
      <vt:lpstr>Unicast (2)</vt:lpstr>
      <vt:lpstr>Broadcast</vt:lpstr>
      <vt:lpstr>Multicast</vt:lpstr>
      <vt:lpstr>Anycast</vt:lpstr>
      <vt:lpstr>PowerPoint Presentation</vt:lpstr>
      <vt:lpstr>OSI Model</vt:lpstr>
      <vt:lpstr>Layer 1 - Physical</vt:lpstr>
      <vt:lpstr>Layer 2 – Data Link</vt:lpstr>
      <vt:lpstr>Layer 3 – Network</vt:lpstr>
      <vt:lpstr>Layer 4 – Transport</vt:lpstr>
      <vt:lpstr>TCP Three-Way Handshake</vt:lpstr>
      <vt:lpstr>TCP/UDP Twitter joke</vt:lpstr>
      <vt:lpstr>Layer 5 – Session</vt:lpstr>
      <vt:lpstr>Layer 6 – Presentation</vt:lpstr>
      <vt:lpstr>Layer 7 – Application</vt:lpstr>
      <vt:lpstr>Mnemonics for the OSI Model</vt:lpstr>
      <vt:lpstr>Data Flow in the OSI Model</vt:lpstr>
      <vt:lpstr>Data Flow in the OSI Model (2)</vt:lpstr>
      <vt:lpstr>Encapsulation and decapsulation</vt:lpstr>
      <vt:lpstr>The TCP/IP Model</vt:lpstr>
      <vt:lpstr>OSI and TCP/IP Models Comparing</vt:lpstr>
      <vt:lpstr>PowerPoint Presentation</vt:lpstr>
      <vt:lpstr>Summary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221</cp:revision>
  <dcterms:created xsi:type="dcterms:W3CDTF">2018-05-23T13:08:44Z</dcterms:created>
  <dcterms:modified xsi:type="dcterms:W3CDTF">2022-04-18T21:56:49Z</dcterms:modified>
</cp:coreProperties>
</file>